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6.xml" ContentType="application/vnd.openxmlformats-officedocument.drawingml.chart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61" r:id="rId3"/>
    <p:sldId id="262" r:id="rId4"/>
    <p:sldId id="257" r:id="rId5"/>
    <p:sldId id="260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4" r:id="rId14"/>
    <p:sldId id="271" r:id="rId15"/>
    <p:sldId id="272" r:id="rId16"/>
    <p:sldId id="275" r:id="rId17"/>
    <p:sldId id="276" r:id="rId18"/>
    <p:sldId id="277" r:id="rId19"/>
    <p:sldId id="278" r:id="rId20"/>
    <p:sldId id="27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01" autoAdjust="0"/>
  </p:normalViewPr>
  <p:slideViewPr>
    <p:cSldViewPr>
      <p:cViewPr varScale="1">
        <p:scale>
          <a:sx n="103" d="100"/>
          <a:sy n="103" d="100"/>
        </p:scale>
        <p:origin x="-21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_____Microsoft_Excel5.xlsx"/><Relationship Id="rId1" Type="http://schemas.openxmlformats.org/officeDocument/2006/relationships/themeOverride" Target="../theme/themeOverride1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6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0"/>
    </mc:Choice>
    <mc:Fallback>
      <c:style val="30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6167185127578417E-2"/>
          <c:y val="2.5867496204125467E-2"/>
          <c:w val="0.96766562974484316"/>
          <c:h val="0.8385594002627159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3515905640114063E-2"/>
                  <c:y val="-4.9383401844239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4985649742621189E-2"/>
                  <c:y val="-5.17349924082509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Российская Федерация</c:v>
                </c:pt>
                <c:pt idx="1">
                  <c:v>Пермский край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100.3</c:v>
                </c:pt>
                <c:pt idx="1">
                  <c:v>104.7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109173760"/>
        <c:axId val="118051584"/>
        <c:axId val="0"/>
      </c:bar3DChart>
      <c:catAx>
        <c:axId val="109173760"/>
        <c:scaling>
          <c:orientation val="minMax"/>
        </c:scaling>
        <c:delete val="0"/>
        <c:axPos val="b"/>
        <c:majorTickMark val="out"/>
        <c:minorTickMark val="none"/>
        <c:tickLblPos val="nextTo"/>
        <c:crossAx val="118051584"/>
        <c:crosses val="autoZero"/>
        <c:auto val="1"/>
        <c:lblAlgn val="ctr"/>
        <c:lblOffset val="100"/>
        <c:noMultiLvlLbl val="0"/>
      </c:catAx>
      <c:valAx>
        <c:axId val="118051584"/>
        <c:scaling>
          <c:orientation val="minMax"/>
          <c:max val="110"/>
          <c:min val="9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none"/>
        <c:minorTickMark val="none"/>
        <c:tickLblPos val="none"/>
        <c:spPr>
          <a:ln>
            <a:noFill/>
          </a:ln>
        </c:spPr>
        <c:crossAx val="109173760"/>
        <c:crosses val="autoZero"/>
        <c:crossBetween val="between"/>
        <c:majorUnit val="5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9"/>
    </mc:Choice>
    <mc:Fallback>
      <c:style val="29"/>
    </mc:Fallback>
  </mc:AlternateContent>
  <c:chart>
    <c:autoTitleDeleted val="1"/>
    <c:plotArea>
      <c:layout>
        <c:manualLayout>
          <c:layoutTarget val="inner"/>
          <c:xMode val="edge"/>
          <c:yMode val="edge"/>
          <c:x val="4.9501065538172524E-2"/>
          <c:y val="2.0342566297352479E-2"/>
          <c:w val="0.92484521921806673"/>
          <c:h val="0.8624718487860781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январь-декабрь 2012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Российская Федерация</c:v>
                </c:pt>
                <c:pt idx="1">
                  <c:v>Пермский край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106.2</c:v>
                </c:pt>
                <c:pt idx="1">
                  <c:v>95.5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2069632"/>
        <c:axId val="132071424"/>
      </c:barChart>
      <c:catAx>
        <c:axId val="13206963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132071424"/>
        <c:crosses val="autoZero"/>
        <c:auto val="1"/>
        <c:lblAlgn val="ctr"/>
        <c:lblOffset val="100"/>
        <c:noMultiLvlLbl val="0"/>
      </c:catAx>
      <c:valAx>
        <c:axId val="132071424"/>
        <c:scaling>
          <c:orientation val="minMax"/>
          <c:max val="120"/>
          <c:min val="8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none"/>
        <c:minorTickMark val="none"/>
        <c:tickLblPos val="none"/>
        <c:spPr>
          <a:ln>
            <a:noFill/>
          </a:ln>
        </c:spPr>
        <c:crossAx val="132069632"/>
        <c:crosses val="autoZero"/>
        <c:crossBetween val="between"/>
        <c:majorUnit val="10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autoTitleDeleted val="1"/>
    <c:view3D>
      <c:rotX val="1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8667185127578421E-2"/>
          <c:y val="9.4121344694064121E-2"/>
          <c:w val="0.84266562974484316"/>
          <c:h val="0.8214869809158645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январь-декабрь 2013</c:v>
                </c:pt>
              </c:strCache>
            </c:strRef>
          </c:tx>
          <c:spPr>
            <a:solidFill>
              <a:schemeClr val="accent5">
                <a:lumMod val="50000"/>
              </a:schemeClr>
            </a:solidFill>
          </c:spPr>
          <c:explosion val="25"/>
          <c:dPt>
            <c:idx val="6"/>
            <c:bubble3D val="0"/>
            <c:spPr>
              <a:solidFill>
                <a:schemeClr val="accent2"/>
              </a:solidFill>
            </c:spPr>
          </c:dPt>
          <c:dLbls>
            <c:dLbl>
              <c:idx val="0"/>
              <c:layout>
                <c:manualLayout>
                  <c:x val="-3.2334370255156834E-2"/>
                  <c:y val="-7.78373624319426E-2"/>
                </c:manualLayout>
              </c:layout>
              <c:tx>
                <c:rich>
                  <a:bodyPr/>
                  <a:lstStyle/>
                  <a:p>
                    <a:r>
                      <a:rPr lang="ru-RU" sz="1200" dirty="0"/>
                      <a:t>Республика Башкортостан
</a:t>
                    </a:r>
                    <a:r>
                      <a:rPr lang="ru-RU" sz="1200" dirty="0" smtClean="0"/>
                      <a:t>2484,6</a:t>
                    </a:r>
                    <a:endParaRPr lang="ru-RU" sz="1200" dirty="0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8.8184646150427735E-3"/>
                  <c:y val="-0.10216153819192464"/>
                </c:manualLayout>
              </c:layout>
              <c:spPr/>
              <c:txPr>
                <a:bodyPr/>
                <a:lstStyle/>
                <a:p>
                  <a:pPr>
                    <a:defRPr sz="1200"/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6455393845128426E-2"/>
                  <c:y val="-1.1377516200418441E-2"/>
                </c:manualLayout>
              </c:layout>
              <c:spPr/>
              <c:txPr>
                <a:bodyPr/>
                <a:lstStyle/>
                <a:p>
                  <a:pPr>
                    <a:defRPr sz="1200"/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2.9396039328963446E-3"/>
                  <c:y val="7.2816103682678032E-2"/>
                </c:manualLayout>
              </c:layout>
              <c:spPr/>
              <c:txPr>
                <a:bodyPr/>
                <a:lstStyle/>
                <a:p>
                  <a:pPr>
                    <a:defRPr sz="1200"/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4.7469609858163911E-2"/>
                  <c:y val="8.6546884415006645E-2"/>
                </c:manualLayout>
              </c:layout>
              <c:spPr/>
              <c:txPr>
                <a:bodyPr/>
                <a:lstStyle/>
                <a:p>
                  <a:pPr>
                    <a:defRPr sz="1200"/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1.4697441025071289E-2"/>
                  <c:y val="8.2702197583938999E-2"/>
                </c:manualLayout>
              </c:layout>
              <c:spPr/>
              <c:txPr>
                <a:bodyPr/>
                <a:lstStyle/>
                <a:p>
                  <a:pPr>
                    <a:defRPr sz="1200"/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0.10435183127800615"/>
                  <c:y val="5.3513186671960526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7"/>
              <c:spPr/>
              <c:txPr>
                <a:bodyPr/>
                <a:lstStyle/>
                <a:p>
                  <a:pPr>
                    <a:defRPr sz="1200"/>
                  </a:pPr>
                  <a:endParaRPr lang="ru-RU"/>
                </a:p>
              </c:txPr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3.2334370255156834E-2"/>
                  <c:y val="3.1621428487976673E-2"/>
                </c:manualLayout>
              </c:layout>
              <c:spPr/>
              <c:txPr>
                <a:bodyPr/>
                <a:lstStyle/>
                <a:p>
                  <a:pPr>
                    <a:defRPr sz="1200"/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0"/>
                  <c:y val="-1.9459340607985647E-2"/>
                </c:manualLayout>
              </c:layout>
              <c:spPr/>
              <c:txPr>
                <a:bodyPr/>
                <a:lstStyle/>
                <a:p>
                  <a:pPr>
                    <a:defRPr sz="1200"/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0"/>
                  <c:y val="-0.13621538425589949"/>
                </c:manualLayout>
              </c:layout>
              <c:spPr/>
              <c:txPr>
                <a:bodyPr/>
                <a:lstStyle/>
                <a:p>
                  <a:pPr>
                    <a:defRPr sz="1200"/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5.8789764100285156E-3"/>
                  <c:y val="-5.3513186671960526E-2"/>
                </c:manualLayout>
              </c:layout>
              <c:spPr/>
              <c:txPr>
                <a:bodyPr/>
                <a:lstStyle/>
                <a:p>
                  <a:pPr>
                    <a:defRPr sz="1200"/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1.4697441025071289E-3"/>
                  <c:y val="-9.9729120615926425E-2"/>
                </c:manualLayout>
              </c:layout>
              <c:spPr/>
              <c:txPr>
                <a:bodyPr/>
                <a:lstStyle/>
                <a:p>
                  <a:pPr>
                    <a:defRPr sz="1200"/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5.8789764100285156E-2"/>
                  <c:y val="-6.3242856975953332E-2"/>
                </c:manualLayout>
              </c:layout>
              <c:spPr/>
              <c:txPr>
                <a:bodyPr/>
                <a:lstStyle/>
                <a:p>
                  <a:pPr>
                    <a:defRPr sz="1200"/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Pos val="outEnd"/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Лист1!$A$2:$A$15</c:f>
              <c:strCache>
                <c:ptCount val="14"/>
                <c:pt idx="0">
                  <c:v>Республика 
Башкортостан</c:v>
                </c:pt>
                <c:pt idx="1">
                  <c:v>Республика 
Марий Эл</c:v>
                </c:pt>
                <c:pt idx="2">
                  <c:v>Республика 
Мордовия</c:v>
                </c:pt>
                <c:pt idx="3">
                  <c:v>Республика 
Татарстан</c:v>
                </c:pt>
                <c:pt idx="4">
                  <c:v>Удмуртская 
Республика</c:v>
                </c:pt>
                <c:pt idx="5">
                  <c:v>Чувашская 
Республика</c:v>
                </c:pt>
                <c:pt idx="6">
                  <c:v>Пермский край</c:v>
                </c:pt>
                <c:pt idx="7">
                  <c:v>Кировская 
область</c:v>
                </c:pt>
                <c:pt idx="8">
                  <c:v>Нижегородская 
область</c:v>
                </c:pt>
                <c:pt idx="9">
                  <c:v>Оренбургская 
область</c:v>
                </c:pt>
                <c:pt idx="10">
                  <c:v>Пензенская 
область</c:v>
                </c:pt>
                <c:pt idx="11">
                  <c:v>Самарская 
область</c:v>
                </c:pt>
                <c:pt idx="12">
                  <c:v>Саратовская 
область</c:v>
                </c:pt>
                <c:pt idx="13">
                  <c:v>Ульяновская 
область</c:v>
                </c:pt>
              </c:strCache>
            </c:strRef>
          </c:cat>
          <c:val>
            <c:numRef>
              <c:f>Лист1!$B$2:$B$15</c:f>
              <c:numCache>
                <c:formatCode>General</c:formatCode>
                <c:ptCount val="14"/>
                <c:pt idx="0">
                  <c:v>2484.6</c:v>
                </c:pt>
                <c:pt idx="1">
                  <c:v>369.5</c:v>
                </c:pt>
                <c:pt idx="2">
                  <c:v>305.2</c:v>
                </c:pt>
                <c:pt idx="3">
                  <c:v>2400.3000000000002</c:v>
                </c:pt>
                <c:pt idx="4">
                  <c:v>533.1</c:v>
                </c:pt>
                <c:pt idx="5">
                  <c:v>831.1</c:v>
                </c:pt>
                <c:pt idx="6">
                  <c:v>1004.1</c:v>
                </c:pt>
                <c:pt idx="7">
                  <c:v>487.1</c:v>
                </c:pt>
                <c:pt idx="8">
                  <c:v>1530.3</c:v>
                </c:pt>
                <c:pt idx="9">
                  <c:v>787.4</c:v>
                </c:pt>
                <c:pt idx="10">
                  <c:v>829.4</c:v>
                </c:pt>
                <c:pt idx="11">
                  <c:v>1739.3</c:v>
                </c:pt>
                <c:pt idx="12">
                  <c:v>1314.4</c:v>
                </c:pt>
                <c:pt idx="13">
                  <c:v>634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0"/>
    </mc:Choice>
    <mc:Fallback>
      <c:style val="30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84972291214347"/>
          <c:y val="4.6307695083285166E-2"/>
          <c:w val="0.83734269638590075"/>
          <c:h val="0.794677638512492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2012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-5.978737767366714E-3"/>
                  <c:y val="-5.264756085301485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5.9786200779951004E-3"/>
                  <c:y val="-1.84266462985551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4946550194987751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Среднемесячная номинальная начисленная заработная плата</c:v>
                </c:pt>
                <c:pt idx="1">
                  <c:v>Среднедушевые денежные доходы</c:v>
                </c:pt>
                <c:pt idx="2">
                  <c:v>Величина прожиточного минимума</c:v>
                </c:pt>
                <c:pt idx="3">
                  <c:v>Средний размер месячных пенсий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21891</c:v>
                </c:pt>
                <c:pt idx="1">
                  <c:v>23270</c:v>
                </c:pt>
                <c:pt idx="2">
                  <c:v>6693</c:v>
                </c:pt>
                <c:pt idx="3">
                  <c:v>9017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2013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2.9893100389975502E-3"/>
                  <c:y val="7.89713412795222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Среднемесячная номинальная начисленная заработная плата</c:v>
                </c:pt>
                <c:pt idx="1">
                  <c:v>Среднедушевые денежные доходы</c:v>
                </c:pt>
                <c:pt idx="2">
                  <c:v>Величина прожиточного минимума</c:v>
                </c:pt>
                <c:pt idx="3">
                  <c:v>Средний размер месячных пенсий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24791</c:v>
                </c:pt>
                <c:pt idx="1">
                  <c:v>25664</c:v>
                </c:pt>
                <c:pt idx="2">
                  <c:v>7361</c:v>
                </c:pt>
                <c:pt idx="3">
                  <c:v>9882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3220992"/>
        <c:axId val="133226880"/>
      </c:barChart>
      <c:catAx>
        <c:axId val="13322099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0" vert="horz"/>
          <a:lstStyle/>
          <a:p>
            <a:pPr>
              <a:defRPr sz="1600" baseline="0"/>
            </a:pPr>
            <a:endParaRPr lang="ru-RU"/>
          </a:p>
        </c:txPr>
        <c:crossAx val="133226880"/>
        <c:crosses val="autoZero"/>
        <c:auto val="1"/>
        <c:lblAlgn val="ctr"/>
        <c:lblOffset val="100"/>
        <c:noMultiLvlLbl val="0"/>
      </c:catAx>
      <c:valAx>
        <c:axId val="133226880"/>
        <c:scaling>
          <c:orientation val="minMax"/>
          <c:max val="300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133220992"/>
        <c:crosses val="autoZero"/>
        <c:crossBetween val="between"/>
        <c:majorUnit val="5000"/>
      </c:valAx>
    </c:plotArea>
    <c:legend>
      <c:legendPos val="r"/>
      <c:layout>
        <c:manualLayout>
          <c:xMode val="edge"/>
          <c:yMode val="edge"/>
          <c:x val="0.89047521085227832"/>
          <c:y val="8.8719674055580719E-2"/>
          <c:w val="9.3083583933235292E-2"/>
          <c:h val="0.14612434151685086"/>
        </c:manualLayout>
      </c:layout>
      <c:overlay val="1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0"/>
    </mc:Choice>
    <mc:Fallback>
      <c:style val="30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январь-декабрь 2013</c:v>
                </c:pt>
              </c:strCache>
            </c:strRef>
          </c:tx>
          <c:spPr>
            <a:solidFill>
              <a:srgbClr val="C0504D">
                <a:lumMod val="75000"/>
              </a:srgbClr>
            </a:solidFill>
          </c:spPr>
          <c:invertIfNegative val="0"/>
          <c:dPt>
            <c:idx val="6"/>
            <c:invertIfNegative val="0"/>
            <c:bubble3D val="0"/>
            <c:spPr>
              <a:solidFill>
                <a:srgbClr val="8064A2">
                  <a:lumMod val="75000"/>
                </a:srgbClr>
              </a:solidFill>
            </c:spPr>
          </c:dPt>
          <c:cat>
            <c:strRef>
              <c:f>Лист1!$A$2:$A$15</c:f>
              <c:strCache>
                <c:ptCount val="14"/>
                <c:pt idx="0">
                  <c:v>Республика Башкортостан</c:v>
                </c:pt>
                <c:pt idx="1">
                  <c:v>Республика Марий Эл</c:v>
                </c:pt>
                <c:pt idx="2">
                  <c:v>Республика Мордовия</c:v>
                </c:pt>
                <c:pt idx="3">
                  <c:v>Республика Татарстан</c:v>
                </c:pt>
                <c:pt idx="4">
                  <c:v>Удмуртская Республика</c:v>
                </c:pt>
                <c:pt idx="5">
                  <c:v>Чувашская Республика</c:v>
                </c:pt>
                <c:pt idx="6">
                  <c:v>Пермский край</c:v>
                </c:pt>
                <c:pt idx="7">
                  <c:v>Кировская область</c:v>
                </c:pt>
                <c:pt idx="8">
                  <c:v>Нижегородская область</c:v>
                </c:pt>
                <c:pt idx="9">
                  <c:v>Оренбургская область</c:v>
                </c:pt>
                <c:pt idx="10">
                  <c:v>Пензенская область</c:v>
                </c:pt>
                <c:pt idx="11">
                  <c:v>Самарская область</c:v>
                </c:pt>
                <c:pt idx="12">
                  <c:v>Саратовская область</c:v>
                </c:pt>
                <c:pt idx="13">
                  <c:v>Ульяновская область</c:v>
                </c:pt>
              </c:strCache>
            </c:strRef>
          </c:cat>
          <c:val>
            <c:numRef>
              <c:f>Лист1!$B$2:$B$15</c:f>
              <c:numCache>
                <c:formatCode>0.0</c:formatCode>
                <c:ptCount val="14"/>
                <c:pt idx="0">
                  <c:v>106</c:v>
                </c:pt>
                <c:pt idx="1">
                  <c:v>106.5</c:v>
                </c:pt>
                <c:pt idx="2">
                  <c:v>106.3</c:v>
                </c:pt>
                <c:pt idx="3">
                  <c:v>106.3</c:v>
                </c:pt>
                <c:pt idx="4">
                  <c:v>106.5</c:v>
                </c:pt>
                <c:pt idx="5">
                  <c:v>106.3</c:v>
                </c:pt>
                <c:pt idx="6">
                  <c:v>106.5</c:v>
                </c:pt>
                <c:pt idx="7">
                  <c:v>107.3</c:v>
                </c:pt>
                <c:pt idx="8">
                  <c:v>106.9</c:v>
                </c:pt>
                <c:pt idx="9">
                  <c:v>106</c:v>
                </c:pt>
                <c:pt idx="10">
                  <c:v>106.2</c:v>
                </c:pt>
                <c:pt idx="11">
                  <c:v>105.6</c:v>
                </c:pt>
                <c:pt idx="12">
                  <c:v>106.2</c:v>
                </c:pt>
                <c:pt idx="13">
                  <c:v>106.4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3647360"/>
        <c:axId val="133653248"/>
      </c:barChart>
      <c:lineChart>
        <c:grouping val="standard"/>
        <c:varyColors val="0"/>
        <c:ser>
          <c:idx val="1"/>
          <c:order val="1"/>
          <c:tx>
            <c:strRef>
              <c:f>Лист1!$C$1</c:f>
              <c:strCache>
                <c:ptCount val="1"/>
                <c:pt idx="0">
                  <c:v>Российская Федерация</c:v>
                </c:pt>
              </c:strCache>
            </c:strRef>
          </c:tx>
          <c:spPr>
            <a:ln>
              <a:solidFill>
                <a:srgbClr val="4BACC6">
                  <a:lumMod val="75000"/>
                </a:srgbClr>
              </a:solidFill>
            </a:ln>
          </c:spPr>
          <c:marker>
            <c:symbol val="none"/>
          </c:marker>
          <c:cat>
            <c:strRef>
              <c:f>Лист1!$A$2:$A$15</c:f>
              <c:strCache>
                <c:ptCount val="14"/>
                <c:pt idx="0">
                  <c:v>Республика Башкортостан</c:v>
                </c:pt>
                <c:pt idx="1">
                  <c:v>Республика Марий Эл</c:v>
                </c:pt>
                <c:pt idx="2">
                  <c:v>Республика Мордовия</c:v>
                </c:pt>
                <c:pt idx="3">
                  <c:v>Республика Татарстан</c:v>
                </c:pt>
                <c:pt idx="4">
                  <c:v>Удмуртская Республика</c:v>
                </c:pt>
                <c:pt idx="5">
                  <c:v>Чувашская Республика</c:v>
                </c:pt>
                <c:pt idx="6">
                  <c:v>Пермский край</c:v>
                </c:pt>
                <c:pt idx="7">
                  <c:v>Кировская область</c:v>
                </c:pt>
                <c:pt idx="8">
                  <c:v>Нижегородская область</c:v>
                </c:pt>
                <c:pt idx="9">
                  <c:v>Оренбургская область</c:v>
                </c:pt>
                <c:pt idx="10">
                  <c:v>Пензенская область</c:v>
                </c:pt>
                <c:pt idx="11">
                  <c:v>Самарская область</c:v>
                </c:pt>
                <c:pt idx="12">
                  <c:v>Саратовская область</c:v>
                </c:pt>
                <c:pt idx="13">
                  <c:v>Ульяновская область</c:v>
                </c:pt>
              </c:strCache>
            </c:strRef>
          </c:cat>
          <c:val>
            <c:numRef>
              <c:f>Лист1!$C$2:$C$15</c:f>
              <c:numCache>
                <c:formatCode>General</c:formatCode>
                <c:ptCount val="14"/>
                <c:pt idx="0">
                  <c:v>106.5</c:v>
                </c:pt>
                <c:pt idx="1">
                  <c:v>106.5</c:v>
                </c:pt>
                <c:pt idx="2">
                  <c:v>106.5</c:v>
                </c:pt>
                <c:pt idx="3">
                  <c:v>106.5</c:v>
                </c:pt>
                <c:pt idx="4">
                  <c:v>106.5</c:v>
                </c:pt>
                <c:pt idx="5">
                  <c:v>106.5</c:v>
                </c:pt>
                <c:pt idx="6">
                  <c:v>106.5</c:v>
                </c:pt>
                <c:pt idx="7">
                  <c:v>106.5</c:v>
                </c:pt>
                <c:pt idx="8">
                  <c:v>106.5</c:v>
                </c:pt>
                <c:pt idx="9">
                  <c:v>106.5</c:v>
                </c:pt>
                <c:pt idx="10">
                  <c:v>106.5</c:v>
                </c:pt>
                <c:pt idx="11">
                  <c:v>106.5</c:v>
                </c:pt>
                <c:pt idx="12">
                  <c:v>106.5</c:v>
                </c:pt>
                <c:pt idx="13">
                  <c:v>106.5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3647360"/>
        <c:axId val="133653248"/>
      </c:lineChart>
      <c:catAx>
        <c:axId val="13364736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/>
          <a:lstStyle/>
          <a:p>
            <a:pPr>
              <a:defRPr sz="1200" baseline="0"/>
            </a:pPr>
            <a:endParaRPr lang="ru-RU"/>
          </a:p>
        </c:txPr>
        <c:crossAx val="133653248"/>
        <c:crosses val="autoZero"/>
        <c:auto val="1"/>
        <c:lblAlgn val="ctr"/>
        <c:lblOffset val="100"/>
        <c:noMultiLvlLbl val="0"/>
      </c:catAx>
      <c:valAx>
        <c:axId val="133653248"/>
        <c:scaling>
          <c:orientation val="minMax"/>
          <c:max val="108"/>
          <c:min val="105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crossAx val="133647360"/>
        <c:crosses val="autoZero"/>
        <c:crossBetween val="between"/>
        <c:maj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  <c:userShapes r:id="rId3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0"/>
    </mc:Choice>
    <mc:Fallback>
      <c:style val="30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мужчины </c:v>
                </c:pt>
              </c:strCache>
            </c:strRef>
          </c:tx>
          <c:spPr>
            <a:solidFill>
              <a:srgbClr val="C0504D"/>
            </a:solidFill>
          </c:spPr>
          <c:invertIfNegative val="0"/>
          <c:dLbls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Родившиеся</c:v>
                </c:pt>
                <c:pt idx="1">
                  <c:v>Умершие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19876</c:v>
                </c:pt>
                <c:pt idx="1">
                  <c:v>19373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женщины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Родившиеся</c:v>
                </c:pt>
                <c:pt idx="1">
                  <c:v>Умершие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18878</c:v>
                </c:pt>
                <c:pt idx="1">
                  <c:v>17797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33303296"/>
        <c:axId val="133317376"/>
      </c:barChart>
      <c:catAx>
        <c:axId val="13330329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0" vert="horz"/>
          <a:lstStyle/>
          <a:p>
            <a:pPr>
              <a:defRPr sz="2000" baseline="0"/>
            </a:pPr>
            <a:endParaRPr lang="ru-RU"/>
          </a:p>
        </c:txPr>
        <c:crossAx val="133317376"/>
        <c:crosses val="autoZero"/>
        <c:auto val="1"/>
        <c:lblAlgn val="ctr"/>
        <c:lblOffset val="100"/>
        <c:noMultiLvlLbl val="0"/>
      </c:catAx>
      <c:valAx>
        <c:axId val="133317376"/>
        <c:scaling>
          <c:orientation val="minMax"/>
          <c:max val="40000"/>
          <c:min val="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none"/>
        <c:minorTickMark val="none"/>
        <c:tickLblPos val="none"/>
        <c:spPr>
          <a:ln>
            <a:noFill/>
          </a:ln>
        </c:spPr>
        <c:crossAx val="133303296"/>
        <c:crosses val="autoZero"/>
        <c:crossBetween val="between"/>
        <c:majorUnit val="10000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0.66942</cdr:x>
      <cdr:y>0.25172</cdr:y>
    </cdr:from>
    <cdr:to>
      <cdr:x>0.98347</cdr:x>
      <cdr:y>0.32164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832648" y="1296144"/>
          <a:ext cx="2736304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1400" b="1" dirty="0" smtClean="0">
              <a:solidFill>
                <a:schemeClr val="tx1"/>
              </a:solidFill>
            </a:rPr>
            <a:t>Российская Федерация – 106,5%</a:t>
          </a:r>
          <a:endParaRPr lang="ru-RU" sz="1400" b="1" dirty="0">
            <a:solidFill>
              <a:schemeClr val="tx1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C379F2-76BA-4E2C-9CEA-67112DABF353}" type="datetimeFigureOut">
              <a:rPr lang="ru-RU" smtClean="0"/>
              <a:t>19.02.2014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1AB29D-0575-4C1C-A624-7C4A284DAF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1245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00B88D6-4736-48F0-A7DE-56C1CA9803D7}" type="slidenum">
              <a:rPr lang="ru-RU" smtClean="0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2CA85-4B3C-4370-A582-B2AC05C05334}" type="datetimeFigureOut">
              <a:rPr lang="ru-RU" smtClean="0"/>
              <a:t>19.02.2014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268E5-25AE-4E4E-B76C-C3A84FD7AD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522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2CA85-4B3C-4370-A582-B2AC05C05334}" type="datetimeFigureOut">
              <a:rPr lang="ru-RU" smtClean="0"/>
              <a:t>19.02.2014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268E5-25AE-4E4E-B76C-C3A84FD7AD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458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2CA85-4B3C-4370-A582-B2AC05C05334}" type="datetimeFigureOut">
              <a:rPr lang="ru-RU" smtClean="0"/>
              <a:t>19.02.2014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268E5-25AE-4E4E-B76C-C3A84FD7AD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040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2CA85-4B3C-4370-A582-B2AC05C05334}" type="datetimeFigureOut">
              <a:rPr lang="ru-RU" smtClean="0"/>
              <a:t>19.02.2014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268E5-25AE-4E4E-B76C-C3A84FD7AD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867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2CA85-4B3C-4370-A582-B2AC05C05334}" type="datetimeFigureOut">
              <a:rPr lang="ru-RU" smtClean="0"/>
              <a:t>19.02.2014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268E5-25AE-4E4E-B76C-C3A84FD7AD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256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2CA85-4B3C-4370-A582-B2AC05C05334}" type="datetimeFigureOut">
              <a:rPr lang="ru-RU" smtClean="0"/>
              <a:t>19.02.2014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268E5-25AE-4E4E-B76C-C3A84FD7AD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875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2CA85-4B3C-4370-A582-B2AC05C05334}" type="datetimeFigureOut">
              <a:rPr lang="ru-RU" smtClean="0"/>
              <a:t>19.02.2014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268E5-25AE-4E4E-B76C-C3A84FD7AD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422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2CA85-4B3C-4370-A582-B2AC05C05334}" type="datetimeFigureOut">
              <a:rPr lang="ru-RU" smtClean="0"/>
              <a:t>19.02.2014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268E5-25AE-4E4E-B76C-C3A84FD7AD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437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2CA85-4B3C-4370-A582-B2AC05C05334}" type="datetimeFigureOut">
              <a:rPr lang="ru-RU" smtClean="0"/>
              <a:t>19.02.2014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268E5-25AE-4E4E-B76C-C3A84FD7AD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00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2CA85-4B3C-4370-A582-B2AC05C05334}" type="datetimeFigureOut">
              <a:rPr lang="ru-RU" smtClean="0"/>
              <a:t>19.02.2014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268E5-25AE-4E4E-B76C-C3A84FD7AD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477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2CA85-4B3C-4370-A582-B2AC05C05334}" type="datetimeFigureOut">
              <a:rPr lang="ru-RU" smtClean="0"/>
              <a:t>19.02.2014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268E5-25AE-4E4E-B76C-C3A84FD7AD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1893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52CA85-4B3C-4370-A582-B2AC05C05334}" type="datetimeFigureOut">
              <a:rPr lang="ru-RU" smtClean="0"/>
              <a:t>19.02.2014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268E5-25AE-4E4E-B76C-C3A84FD7AD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059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26" Type="http://schemas.openxmlformats.org/officeDocument/2006/relationships/image" Target="../media/image28.png"/><Relationship Id="rId3" Type="http://schemas.openxmlformats.org/officeDocument/2006/relationships/notesSlide" Target="../notesSlides/notesSlide1.xml"/><Relationship Id="rId21" Type="http://schemas.openxmlformats.org/officeDocument/2006/relationships/image" Target="../media/image23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5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24" Type="http://schemas.openxmlformats.org/officeDocument/2006/relationships/image" Target="../media/image26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23" Type="http://schemas.openxmlformats.org/officeDocument/2006/relationships/image" Target="../media/image25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11.png"/><Relationship Id="rId14" Type="http://schemas.openxmlformats.org/officeDocument/2006/relationships/image" Target="../media/image16.png"/><Relationship Id="rId22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548680"/>
            <a:ext cx="8568952" cy="3672408"/>
          </a:xfrm>
        </p:spPr>
        <p:txBody>
          <a:bodyPr>
            <a:noAutofit/>
          </a:bodyPr>
          <a:lstStyle/>
          <a:p>
            <a:r>
              <a:rPr lang="ru-RU" sz="5600" b="1" dirty="0" smtClean="0">
                <a:solidFill>
                  <a:schemeClr val="tx2"/>
                </a:solidFill>
              </a:rPr>
              <a:t>ПЕРМСКИЙ КРАЙ – ПРЕДВАРИТЕЛЬНЫЕ ИТОГИ 201</a:t>
            </a:r>
            <a:r>
              <a:rPr lang="en-US" sz="5600" b="1" dirty="0" smtClean="0">
                <a:solidFill>
                  <a:schemeClr val="tx2"/>
                </a:solidFill>
              </a:rPr>
              <a:t>3</a:t>
            </a:r>
            <a:r>
              <a:rPr lang="ru-RU" sz="5600" b="1" dirty="0" smtClean="0">
                <a:solidFill>
                  <a:schemeClr val="tx2"/>
                </a:solidFill>
              </a:rPr>
              <a:t> ГОДА</a:t>
            </a:r>
            <a:endParaRPr lang="ru-RU" sz="5600" b="1" dirty="0">
              <a:solidFill>
                <a:schemeClr val="tx2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0921" y="4869160"/>
            <a:ext cx="2151424" cy="1613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454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320518" y="116632"/>
            <a:ext cx="8643970" cy="972108"/>
            <a:chOff x="973339" y="70345"/>
            <a:chExt cx="6994894" cy="249063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973339" y="70345"/>
              <a:ext cx="6994894" cy="249063"/>
            </a:xfrm>
            <a:prstGeom prst="roundRect">
              <a:avLst/>
            </a:prstGeom>
            <a:solidFill>
              <a:schemeClr val="tx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" name="Скругленный прямоугольник 4"/>
            <p:cNvSpPr/>
            <p:nvPr/>
          </p:nvSpPr>
          <p:spPr>
            <a:xfrm>
              <a:off x="985497" y="82503"/>
              <a:ext cx="6970578" cy="2247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60960" rIns="121920" bIns="6096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200" b="1" kern="1200" dirty="0" smtClean="0">
                  <a:latin typeface="+mj-lt"/>
                </a:rPr>
                <a:t>Охват </a:t>
              </a:r>
              <a:r>
                <a:rPr lang="ru-RU" sz="4400" b="1" kern="1200" dirty="0" smtClean="0">
                  <a:latin typeface="+mj-lt"/>
                </a:rPr>
                <a:t>2%</a:t>
              </a:r>
              <a:r>
                <a:rPr lang="ru-RU" sz="3200" b="1" kern="1200" dirty="0" smtClean="0">
                  <a:latin typeface="+mj-lt"/>
                </a:rPr>
                <a:t> частных домохозяйств</a:t>
              </a:r>
              <a:endParaRPr lang="ru-RU" sz="3200" b="1" kern="1200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320518" y="1088740"/>
            <a:ext cx="8566639" cy="1698571"/>
            <a:chOff x="325278" y="245439"/>
            <a:chExt cx="8114373" cy="616895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325278" y="245439"/>
              <a:ext cx="8114373" cy="616895"/>
            </a:xfrm>
            <a:prstGeom prst="flowChartManualOperation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Скругленный прямоугольник 4"/>
            <p:cNvSpPr/>
            <p:nvPr/>
          </p:nvSpPr>
          <p:spPr>
            <a:xfrm>
              <a:off x="355392" y="275553"/>
              <a:ext cx="8054145" cy="556667"/>
            </a:xfrm>
            <a:prstGeom prst="flowChartManualOperation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53340" rIns="106680" bIns="5334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b="1" kern="12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Исходя из итогов ВПН 2010 </a:t>
              </a:r>
              <a:br>
                <a:rPr lang="ru-RU" sz="2800" b="1" kern="12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ru-RU" sz="2800" b="1" kern="12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в обследовании  </a:t>
              </a:r>
              <a:br>
                <a:rPr lang="ru-RU" sz="2800" b="1" kern="12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ru-RU" sz="2800" b="1" kern="12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примет  участие:</a:t>
              </a:r>
              <a:endParaRPr lang="ru-RU" sz="2800" b="1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352310" y="2787312"/>
            <a:ext cx="8534847" cy="1623832"/>
            <a:chOff x="4078417" y="-31080"/>
            <a:chExt cx="4573661" cy="6399919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4078417" y="181456"/>
              <a:ext cx="4533035" cy="6187383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Скругленный прямоугольник 4"/>
            <p:cNvSpPr/>
            <p:nvPr/>
          </p:nvSpPr>
          <p:spPr>
            <a:xfrm>
              <a:off x="4119043" y="-31080"/>
              <a:ext cx="4533035" cy="59660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82880" tIns="91440" rIns="182880" bIns="91440" numCol="1" spcCol="1270" anchor="ctr" anchorCtr="0">
              <a:noAutofit/>
            </a:bodyPr>
            <a:lstStyle/>
            <a:p>
              <a:pPr lvl="0" algn="ctr" defTabSz="2133600">
                <a:lnSpc>
                  <a:spcPct val="90000"/>
                </a:lnSpc>
                <a:spcBef>
                  <a:spcPct val="0"/>
                </a:spcBef>
              </a:pPr>
              <a:r>
                <a:rPr lang="ru-RU" sz="6000" b="1" kern="1200" baseline="0" dirty="0" smtClean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РФ</a:t>
              </a:r>
              <a:r>
                <a:rPr lang="ru-RU" sz="6000" b="1" kern="1200" dirty="0" smtClean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 -</a:t>
              </a:r>
              <a:r>
                <a:rPr lang="ru-RU" sz="3600" b="1" dirty="0" smtClean="0">
                  <a:solidFill>
                    <a:srgbClr val="0033CC"/>
                  </a:solidFill>
                  <a:latin typeface="+mj-lt"/>
                </a:rPr>
                <a:t> </a:t>
              </a:r>
              <a:r>
                <a:rPr lang="ru-RU" sz="5400" b="1" kern="1200" dirty="0" smtClean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2,8</a:t>
              </a:r>
              <a:r>
                <a:rPr lang="ru-RU" sz="4800" b="1" kern="1200" dirty="0" smtClean="0">
                  <a:solidFill>
                    <a:srgbClr val="0033CC"/>
                  </a:solidFill>
                  <a:latin typeface="+mj-lt"/>
                </a:rPr>
                <a:t> </a:t>
              </a:r>
              <a:r>
                <a:rPr lang="ru-RU" sz="3200" b="1" kern="1200" dirty="0" smtClean="0">
                  <a:solidFill>
                    <a:srgbClr val="0033CC"/>
                  </a:solidFill>
                  <a:latin typeface="+mj-lt"/>
                </a:rPr>
                <a:t>млн. чел.</a:t>
              </a:r>
              <a:endParaRPr lang="ru-RU" sz="3600" b="1" kern="1200" dirty="0">
                <a:solidFill>
                  <a:srgbClr val="0033CC"/>
                </a:solidFill>
                <a:latin typeface="+mj-lt"/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1175692" y="4581128"/>
            <a:ext cx="6636669" cy="1844644"/>
            <a:chOff x="4102797" y="0"/>
            <a:chExt cx="4541200" cy="6187384"/>
          </a:xfrm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4102797" y="0"/>
              <a:ext cx="4533035" cy="6187384"/>
            </a:xfrm>
            <a:prstGeom prst="roundRect">
              <a:avLst/>
            </a:prstGeom>
            <a:solidFill>
              <a:srgbClr val="C9E6EF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Скругленный прямоугольник 4"/>
            <p:cNvSpPr/>
            <p:nvPr/>
          </p:nvSpPr>
          <p:spPr>
            <a:xfrm>
              <a:off x="4110962" y="221286"/>
              <a:ext cx="4533035" cy="551949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82880" tIns="91440" rIns="182880" bIns="91440" numCol="1" spcCol="1270" anchor="ctr" anchorCtr="0">
              <a:noAutofit/>
            </a:bodyPr>
            <a:lstStyle/>
            <a:p>
              <a:pPr lvl="0" algn="ctr" defTabSz="2133600">
                <a:lnSpc>
                  <a:spcPct val="110000"/>
                </a:lnSpc>
                <a:spcBef>
                  <a:spcPct val="0"/>
                </a:spcBef>
                <a:spcAft>
                  <a:spcPts val="600"/>
                </a:spcAft>
              </a:pPr>
              <a:r>
                <a:rPr lang="ru-RU" sz="4400" b="1" kern="1200" baseline="0" dirty="0" smtClean="0">
                  <a:solidFill>
                    <a:srgbClr val="C00000"/>
                  </a:solidFill>
                  <a:latin typeface="+mj-lt"/>
                </a:rPr>
                <a:t>Пермский край</a:t>
              </a:r>
            </a:p>
            <a:p>
              <a:pPr lvl="0" algn="ctr" defTabSz="2133600">
                <a:lnSpc>
                  <a:spcPct val="110000"/>
                </a:lnSpc>
                <a:spcBef>
                  <a:spcPct val="0"/>
                </a:spcBef>
                <a:spcAft>
                  <a:spcPts val="600"/>
                </a:spcAft>
              </a:pPr>
              <a:r>
                <a:rPr lang="ru-RU" sz="4800" b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47</a:t>
              </a:r>
              <a:r>
                <a:rPr lang="ru-RU" sz="4800" b="1" kern="1200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 </a:t>
              </a:r>
              <a:r>
                <a:rPr lang="ru-RU" sz="3200" b="1" kern="1200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тыс. чел.</a:t>
              </a:r>
              <a:endParaRPr lang="ru-RU" sz="3600" b="1" kern="1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93025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334868" y="188640"/>
            <a:ext cx="833757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000" b="1" dirty="0" smtClean="0">
                <a:solidFill>
                  <a:schemeClr val="tx2"/>
                </a:solidFill>
                <a:latin typeface="+mj-lt"/>
              </a:rPr>
              <a:t>МЕТОДЫ ПРОВЕДЕНИЯ ОБСЛЕДОВАНИЯ</a:t>
            </a:r>
            <a:endParaRPr lang="ru-RU" sz="30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051720" y="5517232"/>
            <a:ext cx="5716800" cy="1050936"/>
          </a:xfrm>
          <a:prstGeom prst="roundRect">
            <a:avLst/>
          </a:prstGeom>
          <a:solidFill>
            <a:schemeClr val="tx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100" b="1" dirty="0" smtClean="0">
                <a:solidFill>
                  <a:schemeClr val="bg1"/>
                </a:solidFill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</a:rPr>
              <a:t>использование сети Интернет</a:t>
            </a:r>
            <a:endParaRPr lang="ru-RU" sz="2100" dirty="0"/>
          </a:p>
        </p:txBody>
      </p:sp>
      <p:pic>
        <p:nvPicPr>
          <p:cNvPr id="13" name="Рисунок 12" descr="kpk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77" y="1340768"/>
            <a:ext cx="3608792" cy="3096344"/>
          </a:xfrm>
          <a:prstGeom prst="rect">
            <a:avLst/>
          </a:prstGeom>
        </p:spPr>
      </p:pic>
      <p:sp>
        <p:nvSpPr>
          <p:cNvPr id="10" name="Скругленный прямоугольник 9"/>
          <p:cNvSpPr/>
          <p:nvPr/>
        </p:nvSpPr>
        <p:spPr>
          <a:xfrm>
            <a:off x="3434893" y="1066416"/>
            <a:ext cx="5442494" cy="2362584"/>
          </a:xfrm>
          <a:prstGeom prst="roundRect">
            <a:avLst/>
          </a:prstGeom>
          <a:solidFill>
            <a:schemeClr val="tx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100" dirty="0" smtClean="0"/>
          </a:p>
          <a:p>
            <a:pPr lvl="0" algn="ctr"/>
            <a:r>
              <a:rPr lang="ru-RU" sz="2800" b="1" dirty="0" smtClean="0">
                <a:solidFill>
                  <a:schemeClr val="bg1"/>
                </a:solidFill>
              </a:rPr>
              <a:t>обход жилых помещений,</a:t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> опрос населения,  заполнение анкет  с использованием портативных планшетных компьютеров</a:t>
            </a:r>
          </a:p>
          <a:p>
            <a:endParaRPr lang="ru-RU" sz="2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699792" y="3635474"/>
            <a:ext cx="5716800" cy="1713600"/>
          </a:xfrm>
          <a:prstGeom prst="roundRect">
            <a:avLst/>
          </a:prstGeom>
          <a:solidFill>
            <a:schemeClr val="tx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100" dirty="0" smtClean="0"/>
          </a:p>
          <a:p>
            <a:pPr lvl="0" algn="ctr"/>
            <a:r>
              <a:rPr lang="ru-RU" sz="2100" b="1" dirty="0" smtClean="0">
                <a:solidFill>
                  <a:schemeClr val="bg1"/>
                </a:solidFill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</a:rPr>
              <a:t>обход жилых помещений, </a:t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>опрос населения,  заполнение машиночитаемых анкет      </a:t>
            </a:r>
          </a:p>
          <a:p>
            <a:endParaRPr lang="ru-RU" sz="2100" dirty="0"/>
          </a:p>
        </p:txBody>
      </p:sp>
    </p:spTree>
    <p:extLst>
      <p:ext uri="{BB962C8B-B14F-4D97-AF65-F5344CB8AC3E}">
        <p14:creationId xmlns:p14="http://schemas.microsoft.com/office/powerpoint/2010/main" val="12008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67252" y="1556792"/>
            <a:ext cx="727280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Blip>
                <a:blip r:embed="rId2"/>
              </a:buBlip>
            </a:pPr>
            <a:r>
              <a:rPr lang="x-none" sz="2800" b="1">
                <a:solidFill>
                  <a:schemeClr val="accent2">
                    <a:lumMod val="75000"/>
                  </a:schemeClr>
                </a:solidFill>
              </a:rPr>
              <a:t>возрастно-половой состав </a:t>
            </a:r>
            <a:r>
              <a:rPr lang="x-none" sz="2800" b="1" smtClean="0">
                <a:solidFill>
                  <a:schemeClr val="accent2">
                    <a:lumMod val="75000"/>
                  </a:schemeClr>
                </a:solidFill>
              </a:rPr>
              <a:t>населения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342900" lvl="0" indent="-342900">
              <a:buBlip>
                <a:blip r:embed="rId2"/>
              </a:buBlip>
            </a:pPr>
            <a:r>
              <a:rPr lang="x-none" sz="2800" b="1">
                <a:solidFill>
                  <a:schemeClr val="accent2">
                    <a:lumMod val="75000"/>
                  </a:schemeClr>
                </a:solidFill>
              </a:rPr>
              <a:t>уровень </a:t>
            </a:r>
            <a:r>
              <a:rPr lang="x-none" sz="2800" b="1" smtClean="0">
                <a:solidFill>
                  <a:schemeClr val="accent2">
                    <a:lumMod val="75000"/>
                  </a:schemeClr>
                </a:solidFill>
              </a:rPr>
              <a:t>образования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342900" lvl="0" indent="-342900">
              <a:buBlip>
                <a:blip r:embed="rId2"/>
              </a:buBlip>
            </a:pPr>
            <a:r>
              <a:rPr lang="x-none" sz="2800" b="1">
                <a:solidFill>
                  <a:schemeClr val="accent2">
                    <a:lumMod val="75000"/>
                  </a:schemeClr>
                </a:solidFill>
              </a:rPr>
              <a:t>источники средств к </a:t>
            </a:r>
            <a:r>
              <a:rPr lang="x-none" sz="2800" b="1" smtClean="0">
                <a:solidFill>
                  <a:schemeClr val="accent2">
                    <a:lumMod val="75000"/>
                  </a:schemeClr>
                </a:solidFill>
              </a:rPr>
              <a:t>существованию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342900" lvl="0" indent="-342900">
              <a:buBlip>
                <a:blip r:embed="rId2"/>
              </a:buBlip>
            </a:pPr>
            <a:r>
              <a:rPr lang="x-none" sz="2800" b="1">
                <a:solidFill>
                  <a:schemeClr val="accent2">
                    <a:lumMod val="75000"/>
                  </a:schemeClr>
                </a:solidFill>
              </a:rPr>
              <a:t>экономическая активность и </a:t>
            </a:r>
            <a:r>
              <a:rPr lang="x-none" sz="2800" b="1" smtClean="0">
                <a:solidFill>
                  <a:schemeClr val="accent2">
                    <a:lumMod val="75000"/>
                  </a:schemeClr>
                </a:solidFill>
              </a:rPr>
              <a:t>занятость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342900" lvl="0" indent="-342900">
              <a:buBlip>
                <a:blip r:embed="rId2"/>
              </a:buBlip>
            </a:pPr>
            <a:r>
              <a:rPr lang="x-none" sz="2800" b="1">
                <a:solidFill>
                  <a:schemeClr val="accent2">
                    <a:lumMod val="75000"/>
                  </a:schemeClr>
                </a:solidFill>
              </a:rPr>
              <a:t>состояние в </a:t>
            </a:r>
            <a:r>
              <a:rPr lang="x-none" sz="2800" b="1" smtClean="0">
                <a:solidFill>
                  <a:schemeClr val="accent2">
                    <a:lumMod val="75000"/>
                  </a:schemeClr>
                </a:solidFill>
              </a:rPr>
              <a:t>браке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342900" lvl="0" indent="-342900">
              <a:buBlip>
                <a:blip r:embed="rId2"/>
              </a:buBlip>
            </a:pPr>
            <a:r>
              <a:rPr lang="x-none" sz="2800" b="1" smtClean="0">
                <a:solidFill>
                  <a:schemeClr val="accent2">
                    <a:lumMod val="75000"/>
                  </a:schemeClr>
                </a:solidFill>
              </a:rPr>
              <a:t>рождаемость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342900" lvl="0" indent="-342900">
              <a:buBlip>
                <a:blip r:embed="rId2"/>
              </a:buBlip>
            </a:pPr>
            <a:r>
              <a:rPr lang="x-none" sz="2800" b="1">
                <a:solidFill>
                  <a:schemeClr val="accent2">
                    <a:lumMod val="75000"/>
                  </a:schemeClr>
                </a:solidFill>
              </a:rPr>
              <a:t>репродуктивные </a:t>
            </a:r>
            <a:r>
              <a:rPr lang="x-none" sz="2800" b="1" smtClean="0">
                <a:solidFill>
                  <a:schemeClr val="accent2">
                    <a:lumMod val="75000"/>
                  </a:schemeClr>
                </a:solidFill>
              </a:rPr>
              <a:t>планы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342900" lvl="0" indent="-342900">
              <a:buBlip>
                <a:blip r:embed="rId2"/>
              </a:buBlip>
            </a:pPr>
            <a:r>
              <a:rPr lang="x-none" sz="2800" b="1">
                <a:solidFill>
                  <a:schemeClr val="accent2">
                    <a:lumMod val="75000"/>
                  </a:schemeClr>
                </a:solidFill>
              </a:rPr>
              <a:t>оценка состояния </a:t>
            </a:r>
            <a:r>
              <a:rPr lang="x-none" sz="2800" b="1" smtClean="0">
                <a:solidFill>
                  <a:schemeClr val="accent2">
                    <a:lumMod val="75000"/>
                  </a:schemeClr>
                </a:solidFill>
              </a:rPr>
              <a:t>здоровья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342900" lvl="0" indent="-342900">
              <a:buBlip>
                <a:blip r:embed="rId2"/>
              </a:buBlip>
            </a:pPr>
            <a:r>
              <a:rPr lang="x-none" sz="2800" b="1" smtClean="0">
                <a:solidFill>
                  <a:schemeClr val="accent2">
                    <a:lumMod val="75000"/>
                  </a:schemeClr>
                </a:solidFill>
              </a:rPr>
              <a:t>миграция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342900" lvl="0" indent="-342900">
              <a:buBlip>
                <a:blip r:embed="rId2"/>
              </a:buBlip>
            </a:pPr>
            <a:r>
              <a:rPr lang="x-none" sz="2800" b="1" smtClean="0">
                <a:solidFill>
                  <a:schemeClr val="accent2">
                    <a:lumMod val="75000"/>
                  </a:schemeClr>
                </a:solidFill>
              </a:rPr>
              <a:t>гражданство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342900" lvl="0" indent="-342900">
              <a:buBlip>
                <a:blip r:embed="rId2"/>
              </a:buBlip>
            </a:pPr>
            <a:r>
              <a:rPr lang="x-none" sz="2800" b="1">
                <a:solidFill>
                  <a:schemeClr val="accent2">
                    <a:lumMod val="75000"/>
                  </a:schemeClr>
                </a:solidFill>
              </a:rPr>
              <a:t>состав домохозяйств и семейных </a:t>
            </a:r>
            <a:r>
              <a:rPr lang="x-none" sz="2800" b="1" smtClean="0">
                <a:solidFill>
                  <a:schemeClr val="accent2">
                    <a:lumMod val="75000"/>
                  </a:schemeClr>
                </a:solidFill>
              </a:rPr>
              <a:t>ячеек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34868" y="338384"/>
            <a:ext cx="833757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 dirty="0" smtClean="0">
                <a:solidFill>
                  <a:schemeClr val="tx2"/>
                </a:solidFill>
                <a:latin typeface="+mj-lt"/>
              </a:rPr>
              <a:t>ОСНОВНЫЕ НАПРАВЛЕНИЯ ПРОГРАММЫ МИКРОПЕРЕПИСИ НАСЕЛЕНИЯ 2015 года</a:t>
            </a:r>
            <a:endParaRPr lang="ru-RU" sz="2800" b="1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9478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251520" y="78422"/>
            <a:ext cx="878497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3000" b="1" dirty="0">
                <a:solidFill>
                  <a:schemeClr val="accent2"/>
                </a:solidFill>
              </a:rPr>
              <a:t>Система федеральных статистических </a:t>
            </a:r>
            <a:r>
              <a:rPr lang="ru-RU" sz="3000" b="1" dirty="0" smtClean="0">
                <a:solidFill>
                  <a:schemeClr val="accent2"/>
                </a:solidFill>
              </a:rPr>
              <a:t>наблюдений</a:t>
            </a:r>
            <a:r>
              <a:rPr lang="en-US" sz="3000" b="1" dirty="0" smtClean="0">
                <a:solidFill>
                  <a:schemeClr val="accent2"/>
                </a:solidFill>
              </a:rPr>
              <a:t> </a:t>
            </a:r>
            <a:r>
              <a:rPr lang="ru-RU" sz="3000" b="1" dirty="0" smtClean="0">
                <a:solidFill>
                  <a:schemeClr val="accent2"/>
                </a:solidFill>
              </a:rPr>
              <a:t>по </a:t>
            </a:r>
            <a:r>
              <a:rPr lang="ru-RU" sz="3000" b="1" dirty="0">
                <a:solidFill>
                  <a:schemeClr val="accent2"/>
                </a:solidFill>
              </a:rPr>
              <a:t>социально-демографическим проблемам</a:t>
            </a:r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3997569" y="2060576"/>
            <a:ext cx="1606062" cy="149040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000" b="1" dirty="0">
                <a:solidFill>
                  <a:schemeClr val="tx2"/>
                </a:solidFill>
                <a:latin typeface="Times New Roman" pitchFamily="18" charset="0"/>
              </a:rPr>
              <a:t>ИСПОЛЬЗОВАНИЕ  СУТОЧНОГО ФОНДА  ВРЕМЕНИ НАСЕЛЕНИЕМ</a:t>
            </a:r>
          </a:p>
          <a:p>
            <a:pPr algn="ctr" eaLnBrk="1" hangingPunct="1">
              <a:spcBef>
                <a:spcPct val="50000"/>
              </a:spcBef>
            </a:pPr>
            <a:endParaRPr lang="ru-RU" sz="900" dirty="0">
              <a:solidFill>
                <a:schemeClr val="tx2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15000"/>
              </a:spcBef>
            </a:pPr>
            <a:r>
              <a:rPr lang="ru-RU" sz="9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ru-RU" sz="900" dirty="0" smtClean="0">
                <a:solidFill>
                  <a:schemeClr val="tx2"/>
                </a:solidFill>
                <a:latin typeface="Times New Roman" pitchFamily="18" charset="0"/>
              </a:rPr>
              <a:t>2014</a:t>
            </a:r>
            <a:r>
              <a:rPr lang="en-US" sz="9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ru-RU" sz="900" dirty="0" smtClean="0">
                <a:solidFill>
                  <a:schemeClr val="tx2"/>
                </a:solidFill>
                <a:latin typeface="Times New Roman" pitchFamily="18" charset="0"/>
              </a:rPr>
              <a:t>г</a:t>
            </a:r>
            <a:r>
              <a:rPr lang="ru-RU" sz="900" dirty="0">
                <a:solidFill>
                  <a:schemeClr val="tx2"/>
                </a:solidFill>
                <a:latin typeface="Times New Roman" pitchFamily="18" charset="0"/>
              </a:rPr>
              <a:t>. – 10 тыс. домохозяйств,</a:t>
            </a:r>
            <a:br>
              <a:rPr lang="ru-RU" sz="900" dirty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ru-RU" sz="900" dirty="0">
                <a:solidFill>
                  <a:schemeClr val="tx2"/>
                </a:solidFill>
                <a:latin typeface="Times New Roman" pitchFamily="18" charset="0"/>
              </a:rPr>
              <a:t>с </a:t>
            </a:r>
            <a:r>
              <a:rPr lang="ru-RU" sz="900" dirty="0" smtClean="0">
                <a:solidFill>
                  <a:schemeClr val="tx2"/>
                </a:solidFill>
                <a:latin typeface="Times New Roman" pitchFamily="18" charset="0"/>
              </a:rPr>
              <a:t>2019</a:t>
            </a:r>
            <a:r>
              <a:rPr lang="en-US" sz="9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ru-RU" sz="900" dirty="0" smtClean="0">
                <a:solidFill>
                  <a:schemeClr val="tx2"/>
                </a:solidFill>
                <a:latin typeface="Times New Roman" pitchFamily="18" charset="0"/>
              </a:rPr>
              <a:t>г</a:t>
            </a:r>
            <a:r>
              <a:rPr lang="ru-RU" sz="900" dirty="0">
                <a:solidFill>
                  <a:schemeClr val="tx2"/>
                </a:solidFill>
                <a:latin typeface="Times New Roman" pitchFamily="18" charset="0"/>
              </a:rPr>
              <a:t>. 1 РАЗ в 5 ЛЕТ – </a:t>
            </a:r>
            <a:br>
              <a:rPr lang="ru-RU" sz="900" dirty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ru-RU" sz="900" dirty="0">
                <a:solidFill>
                  <a:schemeClr val="tx2"/>
                </a:solidFill>
                <a:latin typeface="Times New Roman" pitchFamily="18" charset="0"/>
              </a:rPr>
              <a:t>45 тыс. домохозяйств</a:t>
            </a:r>
          </a:p>
        </p:txBody>
      </p:sp>
      <p:sp>
        <p:nvSpPr>
          <p:cNvPr id="6149" name="Text Box 4"/>
          <p:cNvSpPr txBox="1">
            <a:spLocks noChangeArrowheads="1"/>
          </p:cNvSpPr>
          <p:nvPr/>
        </p:nvSpPr>
        <p:spPr bwMode="auto">
          <a:xfrm>
            <a:off x="5536224" y="2062163"/>
            <a:ext cx="1798027" cy="135344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000" b="1">
                <a:solidFill>
                  <a:schemeClr val="tx2"/>
                </a:solidFill>
                <a:latin typeface="Times New Roman" pitchFamily="18" charset="0"/>
              </a:rPr>
              <a:t>ПОВЕДЕНЧЕСКИЕ ФАКТОРЫ ВЛИЯЮЩИЕ НА СОСТОЯНИЕ ЗДОРОВЬЯ НАСЕЛЕНИЯ</a:t>
            </a:r>
            <a:br>
              <a:rPr lang="ru-RU" sz="1000" b="1">
                <a:solidFill>
                  <a:schemeClr val="tx2"/>
                </a:solidFill>
                <a:latin typeface="Times New Roman" pitchFamily="18" charset="0"/>
              </a:rPr>
            </a:br>
            <a:r>
              <a:rPr lang="ru-RU" sz="1000" b="1">
                <a:solidFill>
                  <a:schemeClr val="tx2"/>
                </a:solidFill>
                <a:latin typeface="Times New Roman" pitchFamily="18" charset="0"/>
              </a:rPr>
              <a:t> </a:t>
            </a:r>
          </a:p>
          <a:p>
            <a:pPr algn="ctr" eaLnBrk="1" hangingPunct="1">
              <a:spcBef>
                <a:spcPct val="55000"/>
              </a:spcBef>
            </a:pPr>
            <a:r>
              <a:rPr lang="ru-RU" sz="900">
                <a:solidFill>
                  <a:schemeClr val="tx2"/>
                </a:solidFill>
                <a:latin typeface="Times New Roman" pitchFamily="18" charset="0"/>
              </a:rPr>
              <a:t>с 2013 г.</a:t>
            </a:r>
            <a:r>
              <a:rPr lang="en-US" sz="900">
                <a:solidFill>
                  <a:schemeClr val="tx2"/>
                </a:solidFill>
                <a:latin typeface="Times New Roman" pitchFamily="18" charset="0"/>
              </a:rPr>
              <a:t> </a:t>
            </a:r>
            <a:br>
              <a:rPr lang="en-US" sz="900">
                <a:solidFill>
                  <a:schemeClr val="tx2"/>
                </a:solidFill>
                <a:latin typeface="Times New Roman" pitchFamily="18" charset="0"/>
              </a:rPr>
            </a:br>
            <a:r>
              <a:rPr lang="ru-RU" sz="900">
                <a:solidFill>
                  <a:schemeClr val="tx2"/>
                </a:solidFill>
                <a:latin typeface="Times New Roman" pitchFamily="18" charset="0"/>
              </a:rPr>
              <a:t>1 РАЗ в 5 ЛЕТ – </a:t>
            </a:r>
            <a:br>
              <a:rPr lang="ru-RU" sz="900">
                <a:solidFill>
                  <a:schemeClr val="tx2"/>
                </a:solidFill>
                <a:latin typeface="Times New Roman" pitchFamily="18" charset="0"/>
              </a:rPr>
            </a:br>
            <a:r>
              <a:rPr lang="ru-RU" sz="900">
                <a:solidFill>
                  <a:schemeClr val="tx2"/>
                </a:solidFill>
                <a:latin typeface="Times New Roman" pitchFamily="18" charset="0"/>
              </a:rPr>
              <a:t>15 тыс. домохозяйств</a:t>
            </a:r>
          </a:p>
        </p:txBody>
      </p:sp>
      <p:sp>
        <p:nvSpPr>
          <p:cNvPr id="6150" name="Text Box 5"/>
          <p:cNvSpPr txBox="1">
            <a:spLocks noChangeArrowheads="1"/>
          </p:cNvSpPr>
          <p:nvPr/>
        </p:nvSpPr>
        <p:spPr bwMode="auto">
          <a:xfrm>
            <a:off x="7334250" y="2063750"/>
            <a:ext cx="1540119" cy="133113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000" b="1">
                <a:solidFill>
                  <a:schemeClr val="tx2"/>
                </a:solidFill>
                <a:latin typeface="Times New Roman" pitchFamily="18" charset="0"/>
              </a:rPr>
              <a:t>РАЦИОН ПИТАНИЯ НАСЕЛЕНИЯ</a:t>
            </a:r>
            <a:r>
              <a:rPr lang="en-US" sz="1000" b="1">
                <a:solidFill>
                  <a:schemeClr val="tx2"/>
                </a:solidFill>
                <a:latin typeface="Times New Roman" pitchFamily="18" charset="0"/>
              </a:rPr>
              <a:t/>
            </a:r>
            <a:br>
              <a:rPr lang="en-US" sz="1000" b="1">
                <a:solidFill>
                  <a:schemeClr val="tx2"/>
                </a:solidFill>
                <a:latin typeface="Times New Roman" pitchFamily="18" charset="0"/>
              </a:rPr>
            </a:br>
            <a:r>
              <a:rPr lang="en-US" sz="1000" b="1">
                <a:solidFill>
                  <a:schemeClr val="tx2"/>
                </a:solidFill>
                <a:latin typeface="Times New Roman" pitchFamily="18" charset="0"/>
              </a:rPr>
              <a:t/>
            </a:r>
            <a:br>
              <a:rPr lang="en-US" sz="1000" b="1">
                <a:solidFill>
                  <a:schemeClr val="tx2"/>
                </a:solidFill>
                <a:latin typeface="Times New Roman" pitchFamily="18" charset="0"/>
              </a:rPr>
            </a:br>
            <a:endParaRPr lang="en-US" sz="1000" b="1">
              <a:solidFill>
                <a:schemeClr val="tx2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en-US" sz="900">
                <a:solidFill>
                  <a:schemeClr val="tx2"/>
                </a:solidFill>
                <a:latin typeface="Times New Roman" pitchFamily="18" charset="0"/>
              </a:rPr>
              <a:t/>
            </a:r>
            <a:br>
              <a:rPr lang="en-US" sz="900">
                <a:solidFill>
                  <a:schemeClr val="tx2"/>
                </a:solidFill>
                <a:latin typeface="Times New Roman" pitchFamily="18" charset="0"/>
              </a:rPr>
            </a:br>
            <a:r>
              <a:rPr lang="ru-RU" sz="900">
                <a:solidFill>
                  <a:schemeClr val="tx2"/>
                </a:solidFill>
                <a:latin typeface="Times New Roman" pitchFamily="18" charset="0"/>
              </a:rPr>
              <a:t>с 2013 г. </a:t>
            </a:r>
            <a:br>
              <a:rPr lang="ru-RU" sz="900">
                <a:solidFill>
                  <a:schemeClr val="tx2"/>
                </a:solidFill>
                <a:latin typeface="Times New Roman" pitchFamily="18" charset="0"/>
              </a:rPr>
            </a:br>
            <a:r>
              <a:rPr lang="ru-RU" sz="900">
                <a:solidFill>
                  <a:schemeClr val="tx2"/>
                </a:solidFill>
                <a:latin typeface="Times New Roman" pitchFamily="18" charset="0"/>
              </a:rPr>
              <a:t>1 РАЗ в 5 ЛЕТ – </a:t>
            </a:r>
            <a:r>
              <a:rPr lang="en-US" sz="900">
                <a:solidFill>
                  <a:schemeClr val="tx2"/>
                </a:solidFill>
                <a:latin typeface="Times New Roman" pitchFamily="18" charset="0"/>
              </a:rPr>
              <a:t/>
            </a:r>
            <a:br>
              <a:rPr lang="en-US" sz="900">
                <a:solidFill>
                  <a:schemeClr val="tx2"/>
                </a:solidFill>
                <a:latin typeface="Times New Roman" pitchFamily="18" charset="0"/>
              </a:rPr>
            </a:br>
            <a:r>
              <a:rPr lang="ru-RU" sz="900">
                <a:solidFill>
                  <a:schemeClr val="tx2"/>
                </a:solidFill>
                <a:latin typeface="Times New Roman" pitchFamily="18" charset="0"/>
              </a:rPr>
              <a:t>45 тыс. домохозяйств</a:t>
            </a:r>
          </a:p>
        </p:txBody>
      </p:sp>
      <p:sp>
        <p:nvSpPr>
          <p:cNvPr id="6151" name="Text Box 6"/>
          <p:cNvSpPr txBox="1">
            <a:spLocks noChangeArrowheads="1"/>
          </p:cNvSpPr>
          <p:nvPr/>
        </p:nvSpPr>
        <p:spPr bwMode="auto">
          <a:xfrm>
            <a:off x="712424" y="1265237"/>
            <a:ext cx="8071338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300" b="1">
                <a:solidFill>
                  <a:schemeClr val="tx2"/>
                </a:solidFill>
                <a:latin typeface="Arial Black" pitchFamily="34" charset="0"/>
              </a:rPr>
              <a:t>УСЛОВИЯ ПРОЖИВАНИЯ И ОБРАЗ ЖИЗНИ НАСЕЛЕНИЯ</a:t>
            </a:r>
          </a:p>
        </p:txBody>
      </p:sp>
      <p:sp>
        <p:nvSpPr>
          <p:cNvPr id="6152" name="Text Box 7"/>
          <p:cNvSpPr txBox="1">
            <a:spLocks noChangeArrowheads="1"/>
          </p:cNvSpPr>
          <p:nvPr/>
        </p:nvSpPr>
        <p:spPr bwMode="auto">
          <a:xfrm>
            <a:off x="723900" y="2068513"/>
            <a:ext cx="1863969" cy="165353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000" b="1" dirty="0">
                <a:solidFill>
                  <a:schemeClr val="tx2"/>
                </a:solidFill>
                <a:latin typeface="Times New Roman" pitchFamily="18" charset="0"/>
              </a:rPr>
              <a:t>УСЛОВИЯ ЖИЗНИ НАСЕЛЕНИЯ</a:t>
            </a:r>
            <a:r>
              <a:rPr lang="ru-RU" sz="1000" b="1" i="1" dirty="0">
                <a:solidFill>
                  <a:schemeClr val="tx2"/>
                </a:solidFill>
                <a:latin typeface="Times New Roman" pitchFamily="18" charset="0"/>
              </a:rPr>
              <a:t> 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sz="9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</a:p>
          <a:p>
            <a:pPr algn="ctr" eaLnBrk="1" hangingPunct="1">
              <a:spcBef>
                <a:spcPct val="50000"/>
              </a:spcBef>
            </a:pPr>
            <a:endParaRPr lang="ru-RU" sz="900" dirty="0">
              <a:solidFill>
                <a:schemeClr val="tx2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ru-RU" sz="900" dirty="0" smtClean="0">
                <a:solidFill>
                  <a:schemeClr val="tx2"/>
                </a:solidFill>
                <a:latin typeface="Times New Roman" pitchFamily="18" charset="0"/>
              </a:rPr>
              <a:t>2011</a:t>
            </a:r>
            <a:r>
              <a:rPr lang="en-US" sz="9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ru-RU" sz="900" dirty="0" smtClean="0">
                <a:solidFill>
                  <a:schemeClr val="tx2"/>
                </a:solidFill>
                <a:latin typeface="Times New Roman" pitchFamily="18" charset="0"/>
              </a:rPr>
              <a:t>г</a:t>
            </a:r>
            <a:r>
              <a:rPr lang="ru-RU" sz="900" dirty="0">
                <a:solidFill>
                  <a:schemeClr val="tx2"/>
                </a:solidFill>
                <a:latin typeface="Times New Roman" pitchFamily="18" charset="0"/>
              </a:rPr>
              <a:t>. – 10 тыс. </a:t>
            </a:r>
          </a:p>
          <a:p>
            <a:pPr algn="ctr" eaLnBrk="1" hangingPunct="1">
              <a:spcBef>
                <a:spcPct val="5000"/>
              </a:spcBef>
            </a:pPr>
            <a:r>
              <a:rPr lang="ru-RU" sz="900" dirty="0">
                <a:solidFill>
                  <a:schemeClr val="tx2"/>
                </a:solidFill>
                <a:latin typeface="Times New Roman" pitchFamily="18" charset="0"/>
              </a:rPr>
              <a:t>домохозяйств,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900" dirty="0">
                <a:solidFill>
                  <a:schemeClr val="tx2"/>
                </a:solidFill>
                <a:latin typeface="Times New Roman" pitchFamily="18" charset="0"/>
              </a:rPr>
              <a:t>c</a:t>
            </a:r>
            <a:r>
              <a:rPr lang="ru-RU" sz="9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ru-RU" sz="900" dirty="0" smtClean="0">
                <a:solidFill>
                  <a:schemeClr val="tx2"/>
                </a:solidFill>
                <a:latin typeface="Times New Roman" pitchFamily="18" charset="0"/>
              </a:rPr>
              <a:t>2014</a:t>
            </a:r>
            <a:r>
              <a:rPr lang="en-US" sz="9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ru-RU" sz="900" dirty="0" smtClean="0">
                <a:solidFill>
                  <a:schemeClr val="tx2"/>
                </a:solidFill>
                <a:latin typeface="Times New Roman" pitchFamily="18" charset="0"/>
              </a:rPr>
              <a:t>г</a:t>
            </a:r>
            <a:r>
              <a:rPr lang="en-US" sz="900" dirty="0">
                <a:solidFill>
                  <a:schemeClr val="tx2"/>
                </a:solidFill>
                <a:latin typeface="Times New Roman" pitchFamily="18" charset="0"/>
              </a:rPr>
              <a:t>.</a:t>
            </a:r>
            <a:r>
              <a:rPr lang="ru-RU" sz="900" dirty="0">
                <a:solidFill>
                  <a:schemeClr val="tx2"/>
                </a:solidFill>
                <a:latin typeface="Times New Roman" pitchFamily="18" charset="0"/>
              </a:rPr>
              <a:t> 1 РАЗ В 2 ГОДА – </a:t>
            </a:r>
            <a:br>
              <a:rPr lang="ru-RU" sz="900" dirty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ru-RU" sz="900" dirty="0">
                <a:solidFill>
                  <a:schemeClr val="tx2"/>
                </a:solidFill>
                <a:latin typeface="Times New Roman" pitchFamily="18" charset="0"/>
              </a:rPr>
              <a:t>60 тыс. домохозяйств</a:t>
            </a:r>
            <a:br>
              <a:rPr lang="ru-RU" sz="900" dirty="0">
                <a:solidFill>
                  <a:schemeClr val="tx2"/>
                </a:solidFill>
                <a:latin typeface="Times New Roman" pitchFamily="18" charset="0"/>
              </a:rPr>
            </a:br>
            <a:endParaRPr lang="ru-RU" sz="9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6153" name="Text Box 8"/>
          <p:cNvSpPr txBox="1">
            <a:spLocks noChangeArrowheads="1"/>
          </p:cNvSpPr>
          <p:nvPr/>
        </p:nvSpPr>
        <p:spPr bwMode="auto">
          <a:xfrm>
            <a:off x="2305050" y="2068513"/>
            <a:ext cx="1692519" cy="14457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000" b="1" dirty="0">
                <a:solidFill>
                  <a:schemeClr val="tx2"/>
                </a:solidFill>
                <a:latin typeface="Times New Roman" pitchFamily="18" charset="0"/>
              </a:rPr>
              <a:t>РЕПРОДУКТИВНЫЕ ПЛАНЫ НАСЕЛЕНИЯ</a:t>
            </a:r>
          </a:p>
          <a:p>
            <a:pPr algn="ctr" eaLnBrk="1" hangingPunct="1">
              <a:spcBef>
                <a:spcPct val="50000"/>
              </a:spcBef>
            </a:pPr>
            <a:endParaRPr lang="ru-RU" sz="900" dirty="0">
              <a:solidFill>
                <a:schemeClr val="tx2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ru-RU" sz="9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sz="900" dirty="0" smtClean="0">
                <a:solidFill>
                  <a:schemeClr val="tx2"/>
                </a:solidFill>
                <a:latin typeface="Times New Roman" pitchFamily="18" charset="0"/>
              </a:rPr>
              <a:t>2012</a:t>
            </a:r>
            <a:r>
              <a:rPr lang="en-US" sz="9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ru-RU" sz="900" dirty="0" smtClean="0">
                <a:solidFill>
                  <a:schemeClr val="tx2"/>
                </a:solidFill>
                <a:latin typeface="Times New Roman" pitchFamily="18" charset="0"/>
              </a:rPr>
              <a:t>г</a:t>
            </a:r>
            <a:r>
              <a:rPr lang="ru-RU" sz="900" dirty="0">
                <a:solidFill>
                  <a:schemeClr val="tx2"/>
                </a:solidFill>
                <a:latin typeface="Times New Roman" pitchFamily="18" charset="0"/>
              </a:rPr>
              <a:t>. – 10 тыс. </a:t>
            </a:r>
          </a:p>
          <a:p>
            <a:pPr algn="ctr" eaLnBrk="1" hangingPunct="1">
              <a:spcBef>
                <a:spcPct val="5000"/>
              </a:spcBef>
            </a:pPr>
            <a:r>
              <a:rPr lang="ru-RU" sz="900" dirty="0">
                <a:solidFill>
                  <a:schemeClr val="tx2"/>
                </a:solidFill>
                <a:latin typeface="Times New Roman" pitchFamily="18" charset="0"/>
              </a:rPr>
              <a:t>домохозяйств,</a:t>
            </a:r>
            <a:br>
              <a:rPr lang="ru-RU" sz="900" dirty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ru-RU" sz="900" dirty="0">
                <a:solidFill>
                  <a:schemeClr val="tx2"/>
                </a:solidFill>
                <a:latin typeface="Times New Roman" pitchFamily="18" charset="0"/>
              </a:rPr>
              <a:t>с </a:t>
            </a:r>
            <a:r>
              <a:rPr lang="ru-RU" sz="900" dirty="0" smtClean="0">
                <a:solidFill>
                  <a:schemeClr val="tx2"/>
                </a:solidFill>
                <a:latin typeface="Times New Roman" pitchFamily="18" charset="0"/>
              </a:rPr>
              <a:t>2017</a:t>
            </a:r>
            <a:r>
              <a:rPr lang="en-US" sz="9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ru-RU" sz="900" dirty="0" smtClean="0">
                <a:solidFill>
                  <a:schemeClr val="tx2"/>
                </a:solidFill>
                <a:latin typeface="Times New Roman" pitchFamily="18" charset="0"/>
              </a:rPr>
              <a:t>г</a:t>
            </a:r>
            <a:r>
              <a:rPr lang="ru-RU" sz="900" dirty="0">
                <a:solidFill>
                  <a:schemeClr val="tx2"/>
                </a:solidFill>
                <a:latin typeface="Times New Roman" pitchFamily="18" charset="0"/>
              </a:rPr>
              <a:t>.  1 РАЗ в 5 ЛЕТ – </a:t>
            </a:r>
            <a:br>
              <a:rPr lang="ru-RU" sz="900" dirty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ru-RU" sz="900" dirty="0">
                <a:solidFill>
                  <a:schemeClr val="tx2"/>
                </a:solidFill>
                <a:latin typeface="Times New Roman" pitchFamily="18" charset="0"/>
              </a:rPr>
              <a:t>15 тыс. домохозяйств</a:t>
            </a:r>
          </a:p>
        </p:txBody>
      </p:sp>
      <p:sp>
        <p:nvSpPr>
          <p:cNvPr id="6154" name="Text Box 9"/>
          <p:cNvSpPr txBox="1">
            <a:spLocks noChangeArrowheads="1"/>
          </p:cNvSpPr>
          <p:nvPr/>
        </p:nvSpPr>
        <p:spPr bwMode="auto">
          <a:xfrm>
            <a:off x="628651" y="3789364"/>
            <a:ext cx="3386503" cy="1400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300" b="1" dirty="0">
                <a:solidFill>
                  <a:schemeClr val="tx2"/>
                </a:solidFill>
                <a:latin typeface="Arial Black" pitchFamily="34" charset="0"/>
              </a:rPr>
              <a:t>ДОХОДЫ  НАСЕЛЕНИЯ И УЧАСТИЕ В СОЦИАЛЬНЫХ ПРОГРАММАХ</a:t>
            </a:r>
            <a:r>
              <a:rPr lang="ru-RU" sz="1400" b="1" dirty="0">
                <a:solidFill>
                  <a:schemeClr val="tx2"/>
                </a:solidFill>
                <a:latin typeface="Arial Narrow" pitchFamily="34" charset="0"/>
              </a:rPr>
              <a:t> 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sz="1000" dirty="0">
                <a:solidFill>
                  <a:schemeClr val="tx2"/>
                </a:solidFill>
                <a:latin typeface="Times New Roman" pitchFamily="18" charset="0"/>
              </a:rPr>
              <a:t>в 20</a:t>
            </a:r>
            <a:r>
              <a:rPr lang="en-US" sz="1000" dirty="0">
                <a:solidFill>
                  <a:schemeClr val="tx2"/>
                </a:solidFill>
                <a:latin typeface="Times New Roman" pitchFamily="18" charset="0"/>
              </a:rPr>
              <a:t>1</a:t>
            </a:r>
            <a:r>
              <a:rPr lang="ru-RU" sz="1000" dirty="0" smtClean="0">
                <a:solidFill>
                  <a:schemeClr val="tx2"/>
                </a:solidFill>
                <a:latin typeface="Times New Roman" pitchFamily="18" charset="0"/>
              </a:rPr>
              <a:t>2</a:t>
            </a:r>
            <a:r>
              <a:rPr lang="en-US" sz="10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ru-RU" sz="1000" dirty="0" smtClean="0">
                <a:solidFill>
                  <a:schemeClr val="tx2"/>
                </a:solidFill>
                <a:latin typeface="Times New Roman" pitchFamily="18" charset="0"/>
              </a:rPr>
              <a:t>г</a:t>
            </a:r>
            <a:r>
              <a:rPr lang="ru-RU" sz="1000" dirty="0">
                <a:solidFill>
                  <a:schemeClr val="tx2"/>
                </a:solidFill>
                <a:latin typeface="Times New Roman" pitchFamily="18" charset="0"/>
              </a:rPr>
              <a:t>. – 10 тыс. домохозяйств, </a:t>
            </a:r>
            <a:r>
              <a:rPr lang="en-US" sz="1000" dirty="0" smtClean="0">
                <a:solidFill>
                  <a:schemeClr val="tx2"/>
                </a:solidFill>
                <a:latin typeface="Times New Roman" pitchFamily="18" charset="0"/>
              </a:rPr>
              <a:t/>
            </a:r>
            <a:br>
              <a:rPr lang="en-US" sz="1000" dirty="0" smtClean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ru-RU" sz="1000" dirty="0" smtClean="0">
                <a:solidFill>
                  <a:schemeClr val="tx2"/>
                </a:solidFill>
                <a:latin typeface="Times New Roman" pitchFamily="18" charset="0"/>
              </a:rPr>
              <a:t>ЕЖЕГОДНО </a:t>
            </a:r>
            <a:r>
              <a:rPr lang="ru-RU" sz="1000" dirty="0">
                <a:solidFill>
                  <a:schemeClr val="tx2"/>
                </a:solidFill>
                <a:latin typeface="Times New Roman" pitchFamily="18" charset="0"/>
              </a:rPr>
              <a:t>с </a:t>
            </a:r>
            <a:r>
              <a:rPr lang="ru-RU" sz="1000" dirty="0" smtClean="0">
                <a:solidFill>
                  <a:schemeClr val="tx2"/>
                </a:solidFill>
                <a:latin typeface="Times New Roman" pitchFamily="18" charset="0"/>
              </a:rPr>
              <a:t>2014</a:t>
            </a:r>
            <a:r>
              <a:rPr lang="en-US" sz="10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ru-RU" sz="1000" dirty="0" smtClean="0">
                <a:solidFill>
                  <a:schemeClr val="tx2"/>
                </a:solidFill>
                <a:latin typeface="Times New Roman" pitchFamily="18" charset="0"/>
              </a:rPr>
              <a:t>г</a:t>
            </a:r>
            <a:r>
              <a:rPr lang="ru-RU" sz="1000" dirty="0">
                <a:solidFill>
                  <a:schemeClr val="tx2"/>
                </a:solidFill>
                <a:latin typeface="Times New Roman" pitchFamily="18" charset="0"/>
              </a:rPr>
              <a:t>. – </a:t>
            </a:r>
            <a:r>
              <a:rPr lang="en-US" sz="1000" dirty="0">
                <a:solidFill>
                  <a:schemeClr val="tx2"/>
                </a:solidFill>
                <a:latin typeface="Times New Roman" pitchFamily="18" charset="0"/>
              </a:rPr>
              <a:t/>
            </a:r>
            <a:br>
              <a:rPr lang="en-US" sz="1000" dirty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ru-RU" sz="1000" dirty="0">
                <a:solidFill>
                  <a:schemeClr val="tx2"/>
                </a:solidFill>
                <a:latin typeface="Times New Roman" pitchFamily="18" charset="0"/>
              </a:rPr>
              <a:t>45 тыс. домохозяйств,</a:t>
            </a:r>
            <a:br>
              <a:rPr lang="ru-RU" sz="1000" dirty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ru-RU" sz="1000" dirty="0">
                <a:solidFill>
                  <a:schemeClr val="tx2"/>
                </a:solidFill>
                <a:latin typeface="Times New Roman" pitchFamily="18" charset="0"/>
              </a:rPr>
              <a:t>с </a:t>
            </a:r>
            <a:r>
              <a:rPr lang="ru-RU" sz="1000" dirty="0" smtClean="0">
                <a:solidFill>
                  <a:schemeClr val="tx2"/>
                </a:solidFill>
                <a:latin typeface="Times New Roman" pitchFamily="18" charset="0"/>
              </a:rPr>
              <a:t>2017</a:t>
            </a:r>
            <a:r>
              <a:rPr lang="en-US" sz="10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ru-RU" sz="1000" dirty="0" smtClean="0">
                <a:solidFill>
                  <a:schemeClr val="tx2"/>
                </a:solidFill>
                <a:latin typeface="Times New Roman" pitchFamily="18" charset="0"/>
              </a:rPr>
              <a:t>г</a:t>
            </a:r>
            <a:r>
              <a:rPr lang="ru-RU" sz="1000" dirty="0">
                <a:solidFill>
                  <a:schemeClr val="tx2"/>
                </a:solidFill>
                <a:latin typeface="Times New Roman" pitchFamily="18" charset="0"/>
              </a:rPr>
              <a:t>. 1 РАЗ В 5 ЛЕТ – 160 тыс. домохозяйств</a:t>
            </a:r>
          </a:p>
        </p:txBody>
      </p:sp>
      <p:sp>
        <p:nvSpPr>
          <p:cNvPr id="6155" name="Text Box 10"/>
          <p:cNvSpPr txBox="1">
            <a:spLocks noChangeArrowheads="1"/>
          </p:cNvSpPr>
          <p:nvPr/>
        </p:nvSpPr>
        <p:spPr bwMode="auto">
          <a:xfrm>
            <a:off x="756139" y="5445126"/>
            <a:ext cx="3433397" cy="838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300" b="1" dirty="0">
                <a:solidFill>
                  <a:schemeClr val="tx2"/>
                </a:solidFill>
                <a:latin typeface="Arial Black" pitchFamily="34" charset="0"/>
              </a:rPr>
              <a:t>КАЧЕСТВО И ДОСТУПНОСТЬ СОЦИАЛЬНЫХ УСЛУГ 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sz="900" dirty="0" smtClean="0">
                <a:solidFill>
                  <a:schemeClr val="tx2"/>
                </a:solidFill>
                <a:latin typeface="Times New Roman" pitchFamily="18" charset="0"/>
              </a:rPr>
              <a:t>2013</a:t>
            </a:r>
            <a:r>
              <a:rPr lang="en-US" sz="9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ru-RU" sz="900" dirty="0" smtClean="0">
                <a:solidFill>
                  <a:schemeClr val="tx2"/>
                </a:solidFill>
                <a:latin typeface="Times New Roman" pitchFamily="18" charset="0"/>
              </a:rPr>
              <a:t>г</a:t>
            </a:r>
            <a:r>
              <a:rPr lang="ru-RU" sz="900" dirty="0">
                <a:solidFill>
                  <a:schemeClr val="tx2"/>
                </a:solidFill>
                <a:latin typeface="Times New Roman" pitchFamily="18" charset="0"/>
              </a:rPr>
              <a:t>. – 10 тыс. домохозяйств,</a:t>
            </a:r>
            <a:br>
              <a:rPr lang="ru-RU" sz="900" dirty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ru-RU" sz="900" dirty="0">
                <a:solidFill>
                  <a:schemeClr val="tx2"/>
                </a:solidFill>
                <a:latin typeface="Times New Roman" pitchFamily="18" charset="0"/>
              </a:rPr>
              <a:t>с </a:t>
            </a:r>
            <a:r>
              <a:rPr lang="ru-RU" sz="900" dirty="0" smtClean="0">
                <a:solidFill>
                  <a:schemeClr val="tx2"/>
                </a:solidFill>
                <a:latin typeface="Times New Roman" pitchFamily="18" charset="0"/>
              </a:rPr>
              <a:t>2015</a:t>
            </a:r>
            <a:r>
              <a:rPr lang="en-US" sz="9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ru-RU" sz="900" dirty="0" smtClean="0">
                <a:solidFill>
                  <a:schemeClr val="tx2"/>
                </a:solidFill>
                <a:latin typeface="Times New Roman" pitchFamily="18" charset="0"/>
              </a:rPr>
              <a:t>г</a:t>
            </a:r>
            <a:r>
              <a:rPr lang="ru-RU" sz="900" dirty="0">
                <a:solidFill>
                  <a:schemeClr val="tx2"/>
                </a:solidFill>
                <a:latin typeface="Times New Roman" pitchFamily="18" charset="0"/>
              </a:rPr>
              <a:t>.  1 РАЗ в 2 ГОДА – 48 тыс.  домохозяйств</a:t>
            </a:r>
          </a:p>
        </p:txBody>
      </p:sp>
      <p:sp>
        <p:nvSpPr>
          <p:cNvPr id="6156" name="Text Box 11"/>
          <p:cNvSpPr txBox="1">
            <a:spLocks noChangeArrowheads="1"/>
          </p:cNvSpPr>
          <p:nvPr/>
        </p:nvSpPr>
        <p:spPr bwMode="auto">
          <a:xfrm>
            <a:off x="4399085" y="4581526"/>
            <a:ext cx="1510812" cy="142346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000" b="1" dirty="0">
                <a:solidFill>
                  <a:schemeClr val="tx2"/>
                </a:solidFill>
                <a:latin typeface="Times New Roman" pitchFamily="18" charset="0"/>
              </a:rPr>
              <a:t>ИСПОЛЬЗОВАНИЕ ТРУДА МИГРАНТОВ</a:t>
            </a:r>
            <a:br>
              <a:rPr lang="ru-RU" sz="1000" b="1" dirty="0">
                <a:solidFill>
                  <a:schemeClr val="tx2"/>
                </a:solidFill>
                <a:latin typeface="Times New Roman" pitchFamily="18" charset="0"/>
              </a:rPr>
            </a:br>
            <a:endParaRPr lang="en-US" sz="1000" b="1" dirty="0">
              <a:solidFill>
                <a:schemeClr val="tx2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50000"/>
              </a:spcBef>
            </a:pPr>
            <a:endParaRPr lang="ru-RU" sz="1000" b="1" dirty="0">
              <a:solidFill>
                <a:schemeClr val="tx2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ru-RU" sz="900" dirty="0">
                <a:solidFill>
                  <a:schemeClr val="tx2"/>
                </a:solidFill>
                <a:latin typeface="Times New Roman" pitchFamily="18" charset="0"/>
              </a:rPr>
              <a:t>с </a:t>
            </a:r>
            <a:r>
              <a:rPr lang="ru-RU" sz="900" dirty="0" smtClean="0">
                <a:solidFill>
                  <a:schemeClr val="tx2"/>
                </a:solidFill>
                <a:latin typeface="Times New Roman" pitchFamily="18" charset="0"/>
              </a:rPr>
              <a:t>2014</a:t>
            </a:r>
            <a:r>
              <a:rPr lang="en-US" sz="9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ru-RU" sz="900" dirty="0" smtClean="0">
                <a:solidFill>
                  <a:schemeClr val="tx2"/>
                </a:solidFill>
                <a:latin typeface="Times New Roman" pitchFamily="18" charset="0"/>
              </a:rPr>
              <a:t>г</a:t>
            </a:r>
            <a:r>
              <a:rPr lang="ru-RU" sz="900" dirty="0">
                <a:solidFill>
                  <a:schemeClr val="tx2"/>
                </a:solidFill>
                <a:latin typeface="Times New Roman" pitchFamily="18" charset="0"/>
              </a:rPr>
              <a:t>.  </a:t>
            </a:r>
            <a:br>
              <a:rPr lang="ru-RU" sz="900" dirty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ru-RU" sz="900" dirty="0">
                <a:solidFill>
                  <a:schemeClr val="tx2"/>
                </a:solidFill>
                <a:latin typeface="Times New Roman" pitchFamily="18" charset="0"/>
              </a:rPr>
              <a:t>1 РАЗ в 5 ЛЕТ – </a:t>
            </a:r>
            <a:br>
              <a:rPr lang="ru-RU" sz="900" dirty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ru-RU" sz="900" dirty="0">
                <a:solidFill>
                  <a:schemeClr val="tx2"/>
                </a:solidFill>
                <a:latin typeface="Times New Roman" pitchFamily="18" charset="0"/>
              </a:rPr>
              <a:t> 100 тыс. домохозяйств</a:t>
            </a:r>
            <a:r>
              <a:rPr lang="ru-RU" sz="1000" dirty="0">
                <a:solidFill>
                  <a:schemeClr val="tx2"/>
                </a:solidFill>
                <a:latin typeface="Times New Roman" pitchFamily="18" charset="0"/>
              </a:rPr>
              <a:t/>
            </a:r>
            <a:br>
              <a:rPr lang="ru-RU" sz="1000" dirty="0">
                <a:solidFill>
                  <a:schemeClr val="tx2"/>
                </a:solidFill>
                <a:latin typeface="Times New Roman" pitchFamily="18" charset="0"/>
              </a:rPr>
            </a:br>
            <a:endParaRPr lang="ru-RU" sz="10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6157" name="Text Box 12"/>
          <p:cNvSpPr txBox="1">
            <a:spLocks noChangeArrowheads="1"/>
          </p:cNvSpPr>
          <p:nvPr/>
        </p:nvSpPr>
        <p:spPr bwMode="auto">
          <a:xfrm>
            <a:off x="5795597" y="4581525"/>
            <a:ext cx="1862503" cy="143116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ru-RU" sz="1000" b="1" dirty="0">
                <a:solidFill>
                  <a:schemeClr val="tx2"/>
                </a:solidFill>
                <a:latin typeface="Times New Roman" pitchFamily="18" charset="0"/>
              </a:rPr>
              <a:t>ТРУДОУСТРОЙСТВО ВЫПУСКНИКОВ УЧРЕЖДЕНИЙ ПРОФЕССИОНАЛЬНОГО ОБРАЗОВАНИЯ</a:t>
            </a:r>
            <a:br>
              <a:rPr lang="ru-RU" sz="1000" b="1" dirty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ru-RU" sz="900" b="1" i="1" dirty="0">
                <a:solidFill>
                  <a:schemeClr val="tx2"/>
                </a:solidFill>
                <a:latin typeface="Arial" charset="0"/>
              </a:rPr>
              <a:t/>
            </a:r>
            <a:br>
              <a:rPr lang="ru-RU" sz="900" b="1" i="1" dirty="0">
                <a:solidFill>
                  <a:schemeClr val="tx2"/>
                </a:solidFill>
                <a:latin typeface="Arial" charset="0"/>
              </a:rPr>
            </a:br>
            <a:r>
              <a:rPr lang="ru-RU" sz="900" dirty="0">
                <a:solidFill>
                  <a:schemeClr val="tx2"/>
                </a:solidFill>
                <a:latin typeface="Times New Roman" pitchFamily="18" charset="0"/>
              </a:rPr>
              <a:t>с </a:t>
            </a:r>
            <a:r>
              <a:rPr lang="ru-RU" sz="900" dirty="0" smtClean="0">
                <a:solidFill>
                  <a:schemeClr val="tx2"/>
                </a:solidFill>
                <a:latin typeface="Times New Roman" pitchFamily="18" charset="0"/>
              </a:rPr>
              <a:t>2016</a:t>
            </a:r>
            <a:r>
              <a:rPr lang="en-US" sz="9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ru-RU" sz="900" dirty="0" smtClean="0">
                <a:solidFill>
                  <a:schemeClr val="tx2"/>
                </a:solidFill>
                <a:latin typeface="Times New Roman" pitchFamily="18" charset="0"/>
              </a:rPr>
              <a:t>г</a:t>
            </a:r>
            <a:r>
              <a:rPr lang="ru-RU" sz="900" dirty="0">
                <a:solidFill>
                  <a:schemeClr val="tx2"/>
                </a:solidFill>
                <a:latin typeface="Times New Roman" pitchFamily="18" charset="0"/>
              </a:rPr>
              <a:t>.</a:t>
            </a:r>
            <a:br>
              <a:rPr lang="ru-RU" sz="900" dirty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ru-RU" sz="1000" dirty="0">
                <a:solidFill>
                  <a:schemeClr val="tx2"/>
                </a:solidFill>
                <a:latin typeface="Times New Roman" pitchFamily="18" charset="0"/>
              </a:rPr>
              <a:t>1 РАЗ в 5 ЛЕТ</a:t>
            </a:r>
            <a:r>
              <a:rPr lang="en-US" sz="10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ru-RU" sz="900" dirty="0">
                <a:solidFill>
                  <a:schemeClr val="tx2"/>
                </a:solidFill>
                <a:latin typeface="Times New Roman" pitchFamily="18" charset="0"/>
              </a:rPr>
              <a:t>–</a:t>
            </a:r>
          </a:p>
          <a:p>
            <a:pPr algn="ctr" eaLnBrk="1" hangingPunct="1"/>
            <a:r>
              <a:rPr lang="ru-RU" sz="900" dirty="0">
                <a:solidFill>
                  <a:schemeClr val="tx2"/>
                </a:solidFill>
                <a:latin typeface="Times New Roman" pitchFamily="18" charset="0"/>
              </a:rPr>
              <a:t>100 тыс. домохозяйств,</a:t>
            </a:r>
          </a:p>
        </p:txBody>
      </p:sp>
      <p:sp>
        <p:nvSpPr>
          <p:cNvPr id="6158" name="Text Box 13"/>
          <p:cNvSpPr txBox="1">
            <a:spLocks noChangeArrowheads="1"/>
          </p:cNvSpPr>
          <p:nvPr/>
        </p:nvSpPr>
        <p:spPr bwMode="auto">
          <a:xfrm>
            <a:off x="4538297" y="3756025"/>
            <a:ext cx="4334608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ru-RU" sz="1300" dirty="0">
              <a:solidFill>
                <a:srgbClr val="7030A0"/>
              </a:solidFill>
              <a:latin typeface="Arial Black" pitchFamily="34" charset="0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ru-RU" sz="1300" dirty="0">
                <a:solidFill>
                  <a:schemeClr val="tx2"/>
                </a:solidFill>
                <a:latin typeface="Arial Black" pitchFamily="34" charset="0"/>
              </a:rPr>
              <a:t>ИНТЕГРАЦИОННЫЕ ПРОЦЕССЫ</a:t>
            </a:r>
            <a:br>
              <a:rPr lang="ru-RU" sz="1300" dirty="0">
                <a:solidFill>
                  <a:schemeClr val="tx2"/>
                </a:solidFill>
                <a:latin typeface="Arial Black" pitchFamily="34" charset="0"/>
              </a:rPr>
            </a:br>
            <a:r>
              <a:rPr lang="ru-RU" sz="1300" dirty="0">
                <a:solidFill>
                  <a:schemeClr val="tx2"/>
                </a:solidFill>
                <a:latin typeface="Arial Black" pitchFamily="34" charset="0"/>
              </a:rPr>
              <a:t>НА РЫНКЕ ТРУДА</a:t>
            </a:r>
            <a:r>
              <a:rPr lang="ru-RU" sz="1300" dirty="0">
                <a:solidFill>
                  <a:srgbClr val="7030A0"/>
                </a:solidFill>
                <a:latin typeface="Arial Black" pitchFamily="34" charset="0"/>
              </a:rPr>
              <a:t> </a:t>
            </a:r>
            <a:br>
              <a:rPr lang="ru-RU" sz="1300" dirty="0">
                <a:solidFill>
                  <a:srgbClr val="7030A0"/>
                </a:solidFill>
                <a:latin typeface="Arial Black" pitchFamily="34" charset="0"/>
              </a:rPr>
            </a:br>
            <a:endParaRPr lang="ru-RU" sz="1000" b="1" i="1" dirty="0">
              <a:solidFill>
                <a:srgbClr val="7030A0"/>
              </a:solidFill>
              <a:latin typeface="Arial" charset="0"/>
            </a:endParaRPr>
          </a:p>
        </p:txBody>
      </p:sp>
      <p:sp>
        <p:nvSpPr>
          <p:cNvPr id="6159" name="Text Box 14"/>
          <p:cNvSpPr txBox="1">
            <a:spLocks noChangeArrowheads="1"/>
          </p:cNvSpPr>
          <p:nvPr/>
        </p:nvSpPr>
        <p:spPr bwMode="auto">
          <a:xfrm>
            <a:off x="7451481" y="4581525"/>
            <a:ext cx="1436077" cy="127727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ru-RU" sz="1000" b="1" dirty="0">
                <a:solidFill>
                  <a:schemeClr val="tx2"/>
                </a:solidFill>
                <a:latin typeface="Times New Roman" pitchFamily="18" charset="0"/>
              </a:rPr>
              <a:t>УЧАСТИЕ НАСЕЛЕНИЯ В НЕПРЕРЫВНОМ ОБРАЗОВАНИИ</a:t>
            </a:r>
            <a:r>
              <a:rPr lang="ru-RU" sz="1000" b="1" i="1" dirty="0">
                <a:solidFill>
                  <a:schemeClr val="tx2"/>
                </a:solidFill>
                <a:latin typeface="Times New Roman" pitchFamily="18" charset="0"/>
              </a:rPr>
              <a:t/>
            </a:r>
            <a:br>
              <a:rPr lang="ru-RU" sz="1000" b="1" i="1" dirty="0">
                <a:solidFill>
                  <a:schemeClr val="tx2"/>
                </a:solidFill>
                <a:latin typeface="Times New Roman" pitchFamily="18" charset="0"/>
              </a:rPr>
            </a:br>
            <a:endParaRPr lang="ru-RU" sz="1000" b="1" i="1" dirty="0">
              <a:solidFill>
                <a:schemeClr val="tx2"/>
              </a:solidFill>
              <a:latin typeface="Times New Roman" pitchFamily="18" charset="0"/>
            </a:endParaRPr>
          </a:p>
          <a:p>
            <a:pPr algn="ctr" eaLnBrk="1" hangingPunct="1"/>
            <a:r>
              <a:rPr lang="ru-RU" sz="900" dirty="0">
                <a:solidFill>
                  <a:schemeClr val="tx2"/>
                </a:solidFill>
                <a:latin typeface="Times New Roman" pitchFamily="18" charset="0"/>
              </a:rPr>
              <a:t>с </a:t>
            </a:r>
            <a:r>
              <a:rPr lang="ru-RU" sz="900" dirty="0" smtClean="0">
                <a:solidFill>
                  <a:schemeClr val="tx2"/>
                </a:solidFill>
                <a:latin typeface="Times New Roman" pitchFamily="18" charset="0"/>
              </a:rPr>
              <a:t>2015</a:t>
            </a:r>
            <a:r>
              <a:rPr lang="en-US" sz="9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ru-RU" sz="900" dirty="0" smtClean="0">
                <a:solidFill>
                  <a:schemeClr val="tx2"/>
                </a:solidFill>
                <a:latin typeface="Times New Roman" pitchFamily="18" charset="0"/>
              </a:rPr>
              <a:t>г</a:t>
            </a:r>
            <a:r>
              <a:rPr lang="ru-RU" sz="900" dirty="0">
                <a:solidFill>
                  <a:schemeClr val="tx2"/>
                </a:solidFill>
                <a:latin typeface="Times New Roman" pitchFamily="18" charset="0"/>
              </a:rPr>
              <a:t>.</a:t>
            </a:r>
            <a:br>
              <a:rPr lang="ru-RU" sz="900" dirty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ru-RU" sz="900" dirty="0">
                <a:solidFill>
                  <a:schemeClr val="tx2"/>
                </a:solidFill>
                <a:latin typeface="Times New Roman" pitchFamily="18" charset="0"/>
              </a:rPr>
              <a:t>1 РАЗ в 5 ЛЕТ</a:t>
            </a:r>
            <a:r>
              <a:rPr lang="en-US" sz="9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ru-RU" sz="900" dirty="0">
                <a:solidFill>
                  <a:schemeClr val="tx2"/>
                </a:solidFill>
                <a:latin typeface="Times New Roman" pitchFamily="18" charset="0"/>
              </a:rPr>
              <a:t>–</a:t>
            </a:r>
          </a:p>
          <a:p>
            <a:pPr algn="ctr" eaLnBrk="1" hangingPunct="1"/>
            <a:r>
              <a:rPr lang="ru-RU" sz="900" dirty="0">
                <a:solidFill>
                  <a:schemeClr val="tx2"/>
                </a:solidFill>
                <a:latin typeface="Times New Roman" pitchFamily="18" charset="0"/>
              </a:rPr>
              <a:t>100 тыс. домохозяйств</a:t>
            </a:r>
          </a:p>
        </p:txBody>
      </p:sp>
      <p:sp>
        <p:nvSpPr>
          <p:cNvPr id="6160" name="Rectangle 15"/>
          <p:cNvSpPr>
            <a:spLocks noChangeArrowheads="1"/>
          </p:cNvSpPr>
          <p:nvPr/>
        </p:nvSpPr>
        <p:spPr bwMode="auto">
          <a:xfrm>
            <a:off x="584671" y="1196752"/>
            <a:ext cx="8267700" cy="2448272"/>
          </a:xfrm>
          <a:prstGeom prst="rect">
            <a:avLst/>
          </a:prstGeom>
          <a:noFill/>
          <a:ln w="254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ru-RU" sz="180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6161" name="Rectangle 16"/>
          <p:cNvSpPr>
            <a:spLocks noChangeArrowheads="1"/>
          </p:cNvSpPr>
          <p:nvPr/>
        </p:nvSpPr>
        <p:spPr bwMode="auto">
          <a:xfrm>
            <a:off x="684336" y="3716338"/>
            <a:ext cx="3577003" cy="1441450"/>
          </a:xfrm>
          <a:prstGeom prst="rect">
            <a:avLst/>
          </a:prstGeom>
          <a:noFill/>
          <a:ln w="254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162" name="Rectangle 17"/>
          <p:cNvSpPr>
            <a:spLocks noChangeArrowheads="1"/>
          </p:cNvSpPr>
          <p:nvPr/>
        </p:nvSpPr>
        <p:spPr bwMode="auto">
          <a:xfrm>
            <a:off x="684336" y="5300663"/>
            <a:ext cx="3577003" cy="1363662"/>
          </a:xfrm>
          <a:prstGeom prst="rect">
            <a:avLst/>
          </a:prstGeom>
          <a:noFill/>
          <a:ln w="254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163" name="Rectangle 18"/>
          <p:cNvSpPr>
            <a:spLocks noChangeArrowheads="1"/>
          </p:cNvSpPr>
          <p:nvPr/>
        </p:nvSpPr>
        <p:spPr bwMode="auto">
          <a:xfrm>
            <a:off x="4426928" y="3716339"/>
            <a:ext cx="4545623" cy="2936875"/>
          </a:xfrm>
          <a:prstGeom prst="rect">
            <a:avLst/>
          </a:prstGeom>
          <a:noFill/>
          <a:ln w="254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 sz="18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3230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071992" cy="7249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9297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318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8509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Forme 2"/>
          <p:cNvSpPr>
            <a:spLocks/>
          </p:cNvSpPr>
          <p:nvPr/>
        </p:nvSpPr>
        <p:spPr bwMode="auto">
          <a:xfrm>
            <a:off x="460547" y="1412776"/>
            <a:ext cx="8065269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sz="4600" b="1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Основные этапы организации статистического наблюдения </a:t>
            </a:r>
            <a:r>
              <a:rPr lang="en-US" sz="46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/>
            </a:r>
            <a:br>
              <a:rPr lang="en-US" sz="46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</a:br>
            <a:r>
              <a:rPr lang="ru-RU" sz="46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за </a:t>
            </a:r>
            <a:r>
              <a:rPr lang="ru-RU" sz="4600" b="1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потребительскими ценами</a:t>
            </a:r>
            <a:endParaRPr lang="fr-CA" sz="4600" b="1" dirty="0">
              <a:solidFill>
                <a:schemeClr val="tx2">
                  <a:lumMod val="75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052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5621" y="548680"/>
            <a:ext cx="8848867" cy="53553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  <a:latin typeface="Calibri (Основной текст)"/>
              </a:rPr>
              <a:t>Отбор населенных пунктов, в которых организуется наблюдение за потребительскими ценами </a:t>
            </a:r>
            <a:br>
              <a:rPr lang="ru-RU" sz="2600" b="1" dirty="0" smtClean="0">
                <a:solidFill>
                  <a:schemeClr val="accent2">
                    <a:lumMod val="75000"/>
                  </a:schemeClr>
                </a:solidFill>
                <a:latin typeface="Calibri (Основной текст)"/>
              </a:rPr>
            </a:b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  <a:latin typeface="Calibri (Основной текст)"/>
              </a:rPr>
              <a:t>на товары и услуги</a:t>
            </a:r>
          </a:p>
          <a:p>
            <a:pPr fontAlgn="auto">
              <a:spcBef>
                <a:spcPts val="600"/>
              </a:spcBef>
              <a:spcAft>
                <a:spcPts val="0"/>
              </a:spcAft>
              <a:defRPr/>
            </a:pPr>
            <a:endParaRPr lang="ru-RU" sz="2600" dirty="0">
              <a:solidFill>
                <a:schemeClr val="tx2">
                  <a:lumMod val="50000"/>
                </a:schemeClr>
              </a:solidFill>
              <a:latin typeface="Calibri (Основной текст)"/>
            </a:endParaRPr>
          </a:p>
          <a:p>
            <a:pPr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2600" dirty="0" smtClean="0">
                <a:latin typeface="Calibri (Основной текст)"/>
              </a:rPr>
              <a:t>Основные </a:t>
            </a:r>
            <a:r>
              <a:rPr lang="ru-RU" sz="2600" dirty="0">
                <a:latin typeface="Calibri (Основной текст)"/>
              </a:rPr>
              <a:t>критерии </a:t>
            </a:r>
            <a:r>
              <a:rPr lang="ru-RU" sz="2600" dirty="0" smtClean="0">
                <a:latin typeface="Calibri (Основной текст)"/>
              </a:rPr>
              <a:t>отбора:</a:t>
            </a:r>
            <a:endParaRPr lang="ru-RU" sz="2600" dirty="0">
              <a:latin typeface="Calibri (Основной текст)"/>
            </a:endParaRPr>
          </a:p>
          <a:p>
            <a:pPr marL="342900" indent="-342900" fontAlgn="auto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600" dirty="0">
                <a:latin typeface="Calibri (Основной текст)"/>
              </a:rPr>
              <a:t>От 2 до 4 городов в субъекте</a:t>
            </a:r>
          </a:p>
          <a:p>
            <a:pPr marL="342900" indent="-342900" fontAlgn="auto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600" dirty="0">
                <a:latin typeface="Calibri (Основной текст)"/>
              </a:rPr>
              <a:t>Расположение в разных частях города</a:t>
            </a:r>
          </a:p>
          <a:p>
            <a:pPr marL="342900" indent="-342900" fontAlgn="auto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600" dirty="0">
                <a:latin typeface="Calibri (Основной текст)"/>
              </a:rPr>
              <a:t>В городах должны присутствовать все товары и услуги, </a:t>
            </a:r>
            <a:r>
              <a:rPr lang="ru-RU" sz="2600" dirty="0" smtClean="0">
                <a:latin typeface="Calibri (Основной текст)"/>
              </a:rPr>
              <a:t>отобранные </a:t>
            </a:r>
            <a:r>
              <a:rPr lang="ru-RU" sz="2600" dirty="0">
                <a:latin typeface="Calibri (Основной текст)"/>
              </a:rPr>
              <a:t>для наблюдения </a:t>
            </a:r>
          </a:p>
          <a:p>
            <a:pPr marL="342900" indent="-342900" fontAlgn="auto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600" dirty="0">
                <a:latin typeface="Calibri (Основной текст)"/>
              </a:rPr>
              <a:t>Численность городского населения в отобранных для наблюдения </a:t>
            </a:r>
            <a:r>
              <a:rPr lang="ru-RU" sz="2600" dirty="0" smtClean="0">
                <a:latin typeface="Calibri (Основной текст)"/>
              </a:rPr>
              <a:t>городах </a:t>
            </a:r>
            <a:r>
              <a:rPr lang="ru-RU" sz="2600" dirty="0">
                <a:latin typeface="Calibri (Основной текст)"/>
              </a:rPr>
              <a:t>должна составлять </a:t>
            </a:r>
            <a:r>
              <a:rPr lang="en-US" sz="2600" dirty="0" smtClean="0">
                <a:latin typeface="Calibri (Основной текст)"/>
              </a:rPr>
              <a:t/>
            </a:r>
            <a:br>
              <a:rPr lang="en-US" sz="2600" dirty="0" smtClean="0">
                <a:latin typeface="Calibri (Основной текст)"/>
              </a:rPr>
            </a:br>
            <a:r>
              <a:rPr lang="ru-RU" sz="2600" dirty="0" smtClean="0">
                <a:latin typeface="Calibri (Основной текст)"/>
              </a:rPr>
              <a:t>не </a:t>
            </a:r>
            <a:r>
              <a:rPr lang="ru-RU" sz="2600" dirty="0">
                <a:latin typeface="Calibri (Основной текст)"/>
              </a:rPr>
              <a:t>менее 35 % городского населения субъекта</a:t>
            </a:r>
          </a:p>
        </p:txBody>
      </p:sp>
    </p:spTree>
    <p:extLst>
      <p:ext uri="{BB962C8B-B14F-4D97-AF65-F5344CB8AC3E}">
        <p14:creationId xmlns:p14="http://schemas.microsoft.com/office/powerpoint/2010/main" val="2476859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9" y="1561257"/>
            <a:ext cx="8948737" cy="488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366838" y="3645024"/>
            <a:ext cx="633730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50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В </a:t>
            </a:r>
            <a:r>
              <a:rPr lang="ru-RU" sz="2500" u="sng" dirty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Пермском крае </a:t>
            </a:r>
            <a:r>
              <a:rPr lang="ru-RU" sz="2500" dirty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в мониторинг </a:t>
            </a:r>
            <a:r>
              <a:rPr lang="en-US" sz="250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/>
            </a:r>
            <a:br>
              <a:rPr lang="en-US" sz="250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</a:br>
            <a:r>
              <a:rPr lang="ru-RU" sz="250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цен </a:t>
            </a:r>
            <a:r>
              <a:rPr lang="ru-RU" sz="2500" dirty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и тарифов включены </a:t>
            </a:r>
            <a:r>
              <a:rPr lang="ru-RU" sz="250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города:</a:t>
            </a:r>
            <a:endParaRPr lang="ru-RU" sz="2500" dirty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  <a:p>
            <a:pPr algn="ctr">
              <a:buFont typeface="Wingdings" pitchFamily="2" charset="2"/>
              <a:buChar char="ü"/>
            </a:pPr>
            <a:r>
              <a:rPr lang="en-US" sz="250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ru-RU" sz="250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Пермь</a:t>
            </a:r>
            <a:endParaRPr lang="ru-RU" sz="2500" dirty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  <a:p>
            <a:pPr algn="ctr">
              <a:buFont typeface="Wingdings" pitchFamily="2" charset="2"/>
              <a:buChar char="ü"/>
            </a:pPr>
            <a:r>
              <a:rPr lang="en-US" sz="250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ru-RU" sz="250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Березники</a:t>
            </a:r>
            <a:endParaRPr lang="ru-RU" sz="2500" dirty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  <a:p>
            <a:pPr algn="ctr">
              <a:buFont typeface="Wingdings" pitchFamily="2" charset="2"/>
              <a:buChar char="ü"/>
            </a:pPr>
            <a:r>
              <a:rPr lang="en-US" sz="250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ru-RU" sz="250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Чайковский</a:t>
            </a:r>
            <a:endParaRPr lang="ru-RU" sz="2500" dirty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  <a:p>
            <a:pPr algn="ctr">
              <a:buFont typeface="Wingdings" pitchFamily="2" charset="2"/>
              <a:buChar char="ü"/>
            </a:pPr>
            <a:r>
              <a:rPr lang="ru-RU" sz="2500" dirty="0">
                <a:solidFill>
                  <a:schemeClr val="accent2">
                    <a:lumMod val="50000"/>
                  </a:schemeClr>
                </a:solidFill>
              </a:rPr>
              <a:t>  </a:t>
            </a:r>
            <a:r>
              <a:rPr lang="en-US" sz="25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50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Кудымкар</a:t>
            </a:r>
            <a:endParaRPr lang="ru-RU" sz="2500" dirty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18438" name="Rectangle 7"/>
          <p:cNvSpPr>
            <a:spLocks noChangeArrowheads="1"/>
          </p:cNvSpPr>
          <p:nvPr/>
        </p:nvSpPr>
        <p:spPr bwMode="auto">
          <a:xfrm>
            <a:off x="334625" y="191651"/>
            <a:ext cx="7925631" cy="1461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В России в мониторинг цен и тарифов включены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:</a:t>
            </a:r>
            <a:endParaRPr lang="en-US" sz="2800" b="1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  <a:p>
            <a:pPr algn="ctr"/>
            <a:endParaRPr lang="ru-RU" sz="500" b="1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  <a:p>
            <a:pPr algn="ctr"/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83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субъекта РФ</a:t>
            </a:r>
          </a:p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271 город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73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7" name="Диаграмма 1"/>
          <p:cNvGraphicFramePr>
            <a:graphicFrameLocks/>
          </p:cNvGraphicFramePr>
          <p:nvPr/>
        </p:nvGraphicFramePr>
        <p:xfrm>
          <a:off x="1770063" y="2528888"/>
          <a:ext cx="7240587" cy="3790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r:id="rId4" imgW="7242676" imgH="3792041" progId="Excel.Chart.8">
                  <p:embed/>
                </p:oleObj>
              </mc:Choice>
              <mc:Fallback>
                <p:oleObj r:id="rId4" imgW="7242676" imgH="3792041" progId="Excel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0063" y="2528888"/>
                        <a:ext cx="7240587" cy="3790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4" name="Номер слайда 5"/>
          <p:cNvSpPr>
            <a:spLocks noGrp="1"/>
          </p:cNvSpPr>
          <p:nvPr>
            <p:ph type="sldNum" sz="quarter" idx="12"/>
          </p:nvPr>
        </p:nvSpPr>
        <p:spPr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CCCBF281-0387-472B-8DB8-CDE72FFB2DBE}" type="slidenum">
              <a:rPr lang="ru-RU" smtClean="0"/>
              <a:pPr eaLnBrk="1" hangingPunct="1">
                <a:defRPr/>
              </a:pPr>
              <a:t>19</a:t>
            </a:fld>
            <a:endParaRPr lang="ru-RU" smtClean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286859">
            <a:off x="5322888" y="2547938"/>
            <a:ext cx="102235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10363" y="5059363"/>
            <a:ext cx="503237" cy="81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094538" y="4849813"/>
            <a:ext cx="571500" cy="84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05563" y="4110038"/>
            <a:ext cx="1154112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651500" y="3687763"/>
            <a:ext cx="782638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053138" y="3009900"/>
            <a:ext cx="984250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100638" y="5553075"/>
            <a:ext cx="714375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968875" y="5272088"/>
            <a:ext cx="682625" cy="60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6270625" y="5643563"/>
            <a:ext cx="654050" cy="68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727700" y="5573713"/>
            <a:ext cx="65087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6307138" y="5148263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4297363" y="4689475"/>
            <a:ext cx="868362" cy="40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4019550" y="4140200"/>
            <a:ext cx="714375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3941763" y="3122613"/>
            <a:ext cx="847725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3867150" y="3705225"/>
            <a:ext cx="9223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4705350" y="3870325"/>
            <a:ext cx="606425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 rot="3123329">
            <a:off x="3954463" y="4956175"/>
            <a:ext cx="10668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4857750" y="2697163"/>
            <a:ext cx="614363" cy="74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24"/>
          <a:srcRect/>
          <a:stretch>
            <a:fillRect/>
          </a:stretch>
        </p:blipFill>
        <p:spPr bwMode="auto">
          <a:xfrm>
            <a:off x="6542088" y="3556000"/>
            <a:ext cx="523875" cy="75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25"/>
          <a:srcRect/>
          <a:stretch>
            <a:fillRect/>
          </a:stretch>
        </p:blipFill>
        <p:spPr bwMode="auto">
          <a:xfrm>
            <a:off x="5589588" y="4479925"/>
            <a:ext cx="92075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Скругленная прямоугольная выноска 29"/>
          <p:cNvSpPr/>
          <p:nvPr/>
        </p:nvSpPr>
        <p:spPr>
          <a:xfrm>
            <a:off x="306388" y="3370263"/>
            <a:ext cx="1944687" cy="576262"/>
          </a:xfrm>
          <a:prstGeom prst="wedgeRoundRectCallout">
            <a:avLst>
              <a:gd name="adj1" fmla="val 72559"/>
              <a:gd name="adj2" fmla="val 74998"/>
              <a:gd name="adj3" fmla="val 16667"/>
            </a:avLst>
          </a:prstGeom>
          <a:noFill/>
          <a:ln w="1270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ctr">
              <a:defRPr/>
            </a:pPr>
            <a:r>
              <a:rPr lang="ru-RU" sz="1600" b="1">
                <a:solidFill>
                  <a:srgbClr val="953735"/>
                </a:solidFill>
              </a:rPr>
              <a:t>Продовольственные товары</a:t>
            </a:r>
          </a:p>
        </p:txBody>
      </p:sp>
      <p:sp>
        <p:nvSpPr>
          <p:cNvPr id="31" name="Скругленная прямоугольная выноска 30"/>
          <p:cNvSpPr/>
          <p:nvPr/>
        </p:nvSpPr>
        <p:spPr>
          <a:xfrm>
            <a:off x="6575425" y="2425700"/>
            <a:ext cx="2366963" cy="576263"/>
          </a:xfrm>
          <a:prstGeom prst="wedgeRoundRectCallout">
            <a:avLst>
              <a:gd name="adj1" fmla="val -21181"/>
              <a:gd name="adj2" fmla="val 252866"/>
              <a:gd name="adj3" fmla="val 16667"/>
            </a:avLst>
          </a:prstGeom>
          <a:noFill/>
          <a:ln w="1270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ctr">
              <a:defRPr/>
            </a:pPr>
            <a:r>
              <a:rPr lang="ru-RU" sz="1600" b="1">
                <a:solidFill>
                  <a:srgbClr val="953735"/>
                </a:solidFill>
              </a:rPr>
              <a:t>Непродовольственные товары</a:t>
            </a:r>
          </a:p>
        </p:txBody>
      </p:sp>
      <p:sp>
        <p:nvSpPr>
          <p:cNvPr id="32" name="Скругленная прямоугольная выноска 31"/>
          <p:cNvSpPr/>
          <p:nvPr/>
        </p:nvSpPr>
        <p:spPr>
          <a:xfrm>
            <a:off x="2747962" y="5960202"/>
            <a:ext cx="1300163" cy="360362"/>
          </a:xfrm>
          <a:prstGeom prst="wedgeRoundRectCallout">
            <a:avLst>
              <a:gd name="adj1" fmla="val 164480"/>
              <a:gd name="adj2" fmla="val -22060"/>
              <a:gd name="adj3" fmla="val 16667"/>
            </a:avLst>
          </a:prstGeom>
          <a:noFill/>
          <a:ln w="1270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ctr">
              <a:defRPr/>
            </a:pPr>
            <a:r>
              <a:rPr lang="ru-RU" sz="1600" b="1">
                <a:solidFill>
                  <a:srgbClr val="953735"/>
                </a:solidFill>
              </a:rPr>
              <a:t>Услуги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93763" y="4289425"/>
            <a:ext cx="1079500" cy="4968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6600"/>
                </a:solidFill>
                <a:cs typeface="Calibri" pitchFamily="34" charset="0"/>
              </a:rPr>
              <a:t>128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7666038" y="3146425"/>
            <a:ext cx="720725" cy="3603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6600"/>
                </a:solidFill>
                <a:cs typeface="Calibri" pitchFamily="34" charset="0"/>
              </a:rPr>
              <a:t>292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2987675" y="6283325"/>
            <a:ext cx="1060450" cy="3603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6600"/>
                </a:solidFill>
                <a:cs typeface="Calibri" pitchFamily="34" charset="0"/>
              </a:rPr>
              <a:t>117</a:t>
            </a:r>
          </a:p>
        </p:txBody>
      </p:sp>
      <p:pic>
        <p:nvPicPr>
          <p:cNvPr id="33" name="Рисунок 32"/>
          <p:cNvPicPr>
            <a:picLocks noChangeAspect="1"/>
          </p:cNvPicPr>
          <p:nvPr/>
        </p:nvPicPr>
        <p:blipFill>
          <a:blip r:embed="rId26"/>
          <a:srcRect/>
          <a:stretch>
            <a:fillRect/>
          </a:stretch>
        </p:blipFill>
        <p:spPr bwMode="auto">
          <a:xfrm>
            <a:off x="2484438" y="3284538"/>
            <a:ext cx="3876675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606" name="TextBox 2"/>
          <p:cNvSpPr txBox="1">
            <a:spLocks noChangeArrowheads="1"/>
          </p:cNvSpPr>
          <p:nvPr/>
        </p:nvSpPr>
        <p:spPr bwMode="auto">
          <a:xfrm>
            <a:off x="349250" y="260350"/>
            <a:ext cx="8794750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Набор товаров и услуг состоит из трёх крупных групп: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 Продовольственные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товары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 Непродовольственные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товары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 Услуги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населению</a:t>
            </a:r>
          </a:p>
          <a:p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В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2013году 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по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городу Перми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в наблюдение включено </a:t>
            </a:r>
            <a:r>
              <a:rPr lang="ru-RU" sz="2500" b="1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537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 товаров и услуг.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/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В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других городах края, включённых в мониторинг цен, наблюдение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/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за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ценами и тарифами ведётся по сокращенному перечню товаров и услуг.</a:t>
            </a:r>
          </a:p>
        </p:txBody>
      </p:sp>
      <p:pic>
        <p:nvPicPr>
          <p:cNvPr id="3" name="Рисунок 32"/>
          <p:cNvPicPr>
            <a:picLocks noChangeAspect="1"/>
          </p:cNvPicPr>
          <p:nvPr/>
        </p:nvPicPr>
        <p:blipFill>
          <a:blip r:embed="rId26"/>
          <a:srcRect/>
          <a:stretch>
            <a:fillRect/>
          </a:stretch>
        </p:blipFill>
        <p:spPr bwMode="auto">
          <a:xfrm>
            <a:off x="2484438" y="3284538"/>
            <a:ext cx="3876675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69668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b="1" dirty="0" smtClean="0"/>
              <a:t/>
            </a:r>
            <a:br>
              <a:rPr lang="en-US" sz="3000" b="1" dirty="0" smtClean="0"/>
            </a:br>
            <a:r>
              <a:rPr lang="ru-RU" sz="3000" b="1" dirty="0" smtClean="0">
                <a:solidFill>
                  <a:schemeClr val="accent3">
                    <a:lumMod val="50000"/>
                  </a:schemeClr>
                </a:solidFill>
              </a:rPr>
              <a:t>ИНДЕКС ПРОМЫШЛЕННОГО ПРОИЗВОДСТВА</a:t>
            </a:r>
            <a:r>
              <a:rPr lang="ru-RU" sz="3000" b="1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3000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(январь-декабрь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201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3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 года; предварительные данные;</a:t>
            </a:r>
            <a:b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в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сопоставимых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ценах в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% к предыдущему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году)</a:t>
            </a:r>
            <a:r>
              <a:rPr lang="ru-RU" sz="3000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3000" dirty="0">
                <a:solidFill>
                  <a:schemeClr val="accent3">
                    <a:lumMod val="50000"/>
                  </a:schemeClr>
                </a:solidFill>
              </a:rPr>
            </a:br>
            <a:endParaRPr lang="ru-RU" sz="3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993895930"/>
              </p:ext>
            </p:extLst>
          </p:nvPr>
        </p:nvGraphicFramePr>
        <p:xfrm>
          <a:off x="251520" y="1556792"/>
          <a:ext cx="8640960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50135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845" name="Group 10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5532585"/>
              </p:ext>
            </p:extLst>
          </p:nvPr>
        </p:nvGraphicFramePr>
        <p:xfrm>
          <a:off x="467544" y="1916832"/>
          <a:ext cx="8229600" cy="3870960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3672408"/>
                <a:gridCol w="2448272"/>
                <a:gridCol w="2108920"/>
              </a:tblGrid>
              <a:tr h="5556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</a:rPr>
                        <a:t>Россия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</a:rPr>
                        <a:t>Пермский край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33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</a:tr>
              <a:tr h="4873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</a:rPr>
                        <a:t>ВСЕГО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33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</a:rPr>
                        <a:t>100,6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</a:rPr>
                        <a:t>100,6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</a:rPr>
                        <a:t>продовольственные товары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33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</a:rPr>
                        <a:t>101,0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</a:rPr>
                        <a:t>101,1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</a:rPr>
                        <a:t>непродовольственные товары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33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</a:rPr>
                        <a:t>100,3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</a:rPr>
                        <a:t>100,4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4873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</a:rPr>
                        <a:t>услуги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33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</a:rPr>
                        <a:t>100,5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</a:rPr>
                        <a:t>100,0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29723" name="Rectangle 98"/>
          <p:cNvSpPr>
            <a:spLocks noChangeArrowheads="1"/>
          </p:cNvSpPr>
          <p:nvPr/>
        </p:nvSpPr>
        <p:spPr bwMode="auto">
          <a:xfrm>
            <a:off x="467544" y="620688"/>
            <a:ext cx="813690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3366"/>
                </a:solidFill>
              </a:rPr>
              <a:t>Индекс потребительских цен в январе 2014 </a:t>
            </a:r>
            <a:r>
              <a:rPr lang="ru-RU" sz="2800" b="1" dirty="0" smtClean="0">
                <a:solidFill>
                  <a:srgbClr val="003366"/>
                </a:solidFill>
              </a:rPr>
              <a:t>года</a:t>
            </a:r>
          </a:p>
          <a:p>
            <a:pPr algn="ctr"/>
            <a:r>
              <a:rPr lang="ru-RU" sz="2800" b="1" dirty="0" smtClean="0">
                <a:solidFill>
                  <a:srgbClr val="003366"/>
                </a:solidFill>
              </a:rPr>
              <a:t>(процентов)</a:t>
            </a:r>
            <a:endParaRPr lang="ru-RU" sz="2800" b="1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304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143000"/>
          </a:xfrm>
        </p:spPr>
        <p:txBody>
          <a:bodyPr>
            <a:noAutofit/>
          </a:bodyPr>
          <a:lstStyle/>
          <a:p>
            <a:r>
              <a:rPr lang="en-US" sz="3000" b="1" dirty="0" smtClean="0"/>
              <a:t/>
            </a:r>
            <a:br>
              <a:rPr lang="en-US" sz="3000" b="1" dirty="0" smtClean="0"/>
            </a:br>
            <a:r>
              <a:rPr lang="ru-RU" sz="3000" b="1" dirty="0" smtClean="0"/>
              <a:t/>
            </a:r>
            <a:br>
              <a:rPr lang="ru-RU" sz="3000" b="1" dirty="0" smtClean="0"/>
            </a:br>
            <a:r>
              <a:rPr lang="ru-RU" sz="3000" b="1" dirty="0" smtClean="0">
                <a:solidFill>
                  <a:schemeClr val="accent1">
                    <a:lumMod val="75000"/>
                  </a:schemeClr>
                </a:solidFill>
              </a:rPr>
              <a:t>ИНДЕКСЫ ПРОИЗВОДСТВА ПРОДУКЦИИ </a:t>
            </a:r>
            <a:br>
              <a:rPr lang="ru-RU" sz="3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000" b="1" dirty="0" smtClean="0">
                <a:solidFill>
                  <a:schemeClr val="accent1">
                    <a:lumMod val="75000"/>
                  </a:schemeClr>
                </a:solidFill>
              </a:rPr>
              <a:t>СЕЛЬСКОГО ХОЗЯЙСТВА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(в хозяйствах всех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категорий;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предварительные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данные;</a:t>
            </a:r>
            <a:b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январь-декабрь 2013 года; в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сопоставимых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ценах 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в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% к предыдущему году)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000" dirty="0">
                <a:solidFill>
                  <a:schemeClr val="accent1">
                    <a:lumMod val="75000"/>
                  </a:schemeClr>
                </a:solidFill>
              </a:rPr>
            </a:b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2552089141"/>
              </p:ext>
            </p:extLst>
          </p:nvPr>
        </p:nvGraphicFramePr>
        <p:xfrm>
          <a:off x="323528" y="1988840"/>
          <a:ext cx="8568952" cy="45730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9146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08112"/>
          </a:xfrm>
        </p:spPr>
        <p:txBody>
          <a:bodyPr>
            <a:noAutofit/>
          </a:bodyPr>
          <a:lstStyle/>
          <a:p>
            <a:r>
              <a:rPr lang="ru-RU" sz="3000" b="1" dirty="0" smtClean="0">
                <a:solidFill>
                  <a:schemeClr val="accent5">
                    <a:lumMod val="50000"/>
                  </a:schemeClr>
                </a:solidFill>
              </a:rPr>
              <a:t>ВВОД </a:t>
            </a:r>
            <a:r>
              <a:rPr lang="ru-RU" sz="3000" b="1" dirty="0">
                <a:solidFill>
                  <a:schemeClr val="accent5">
                    <a:lumMod val="50000"/>
                  </a:schemeClr>
                </a:solidFill>
              </a:rPr>
              <a:t>В ДЕЙСТВИЕ ЖИЛЫХ </a:t>
            </a:r>
            <a:r>
              <a:rPr lang="ru-RU" sz="3000" b="1" dirty="0" smtClean="0">
                <a:solidFill>
                  <a:schemeClr val="accent5">
                    <a:lumMod val="50000"/>
                  </a:schemeClr>
                </a:solidFill>
              </a:rPr>
              <a:t>ДОМОВ в ПФО</a:t>
            </a:r>
            <a:r>
              <a:rPr lang="ru-RU" sz="3000" b="1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000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(январь-декабрь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2013  года; </a:t>
            </a:r>
            <a:r>
              <a:rPr lang="ru-RU" sz="2000" b="1" dirty="0" err="1" smtClean="0">
                <a:solidFill>
                  <a:schemeClr val="accent5">
                    <a:lumMod val="50000"/>
                  </a:schemeClr>
                </a:solidFill>
              </a:rPr>
              <a:t>тыс.кв.м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.)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2000" dirty="0">
                <a:solidFill>
                  <a:schemeClr val="accent5">
                    <a:lumMod val="50000"/>
                  </a:schemeClr>
                </a:solidFill>
              </a:rPr>
            </a:br>
            <a:endParaRPr lang="ru-RU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2025496431"/>
              </p:ext>
            </p:extLst>
          </p:nvPr>
        </p:nvGraphicFramePr>
        <p:xfrm>
          <a:off x="251520" y="1052736"/>
          <a:ext cx="8640960" cy="55811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87049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940966"/>
          </a:xfrm>
        </p:spPr>
        <p:txBody>
          <a:bodyPr>
            <a:noAutofit/>
          </a:bodyPr>
          <a:lstStyle/>
          <a:p>
            <a:r>
              <a:rPr lang="en-US" sz="3000" b="1" dirty="0" smtClean="0"/>
              <a:t/>
            </a:r>
            <a:br>
              <a:rPr lang="en-US" sz="3000" b="1" dirty="0" smtClean="0"/>
            </a:br>
            <a:r>
              <a:rPr lang="ru-RU" sz="3000" b="1" dirty="0" smtClean="0">
                <a:solidFill>
                  <a:schemeClr val="accent3">
                    <a:lumMod val="50000"/>
                  </a:schemeClr>
                </a:solidFill>
              </a:rPr>
              <a:t>ИНДИКАТОРЫ УРОВНЯ ЖИЗНИ НАСЕЛЕНИЯ</a:t>
            </a:r>
            <a:r>
              <a:rPr lang="ru-RU" sz="3000" b="1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3000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(рублей)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000" dirty="0">
                <a:solidFill>
                  <a:schemeClr val="accent3">
                    <a:lumMod val="50000"/>
                  </a:schemeClr>
                </a:solidFill>
              </a:rPr>
            </a:br>
            <a:endParaRPr lang="ru-RU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4272160805"/>
              </p:ext>
            </p:extLst>
          </p:nvPr>
        </p:nvGraphicFramePr>
        <p:xfrm>
          <a:off x="323528" y="1412776"/>
          <a:ext cx="8496944" cy="48245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90406" y="6188365"/>
            <a:ext cx="7416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2013 год - предварительные итоги,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носят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оценочный характер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6089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</a:rPr>
              <a:t>ИНДЕКС ПОТРЕБИТЕЛЬСКИХ ЦЕН</a:t>
            </a:r>
            <a:r>
              <a:rPr lang="ru-RU" sz="3000" b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0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(декабрь 2013 года в процентах к декабрю 2012 года)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4197966446"/>
              </p:ext>
            </p:extLst>
          </p:nvPr>
        </p:nvGraphicFramePr>
        <p:xfrm>
          <a:off x="179512" y="1484784"/>
          <a:ext cx="8712968" cy="51491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2737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000" b="1" dirty="0" smtClean="0">
                <a:solidFill>
                  <a:schemeClr val="accent2"/>
                </a:solidFill>
              </a:rPr>
              <a:t>ЧИСЛО РОДИВШИХСЯ, УМЕРШИХ</a:t>
            </a:r>
            <a:br>
              <a:rPr lang="ru-RU" sz="3000" b="1" dirty="0" smtClean="0">
                <a:solidFill>
                  <a:schemeClr val="accent2"/>
                </a:solidFill>
              </a:rPr>
            </a:br>
            <a:r>
              <a:rPr lang="ru-RU" sz="2000" b="1" dirty="0" smtClean="0">
                <a:solidFill>
                  <a:schemeClr val="accent2"/>
                </a:solidFill>
              </a:rPr>
              <a:t>(январь-декабрь 2013 года; предварительные данные; человек)</a:t>
            </a:r>
            <a:endParaRPr lang="ru-RU" sz="2000" dirty="0">
              <a:solidFill>
                <a:schemeClr val="accent2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3955684082"/>
              </p:ext>
            </p:extLst>
          </p:nvPr>
        </p:nvGraphicFramePr>
        <p:xfrm>
          <a:off x="179512" y="1484784"/>
          <a:ext cx="8712968" cy="51491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50556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026"/>
          <p:cNvSpPr txBox="1">
            <a:spLocks noChangeArrowheads="1"/>
          </p:cNvSpPr>
          <p:nvPr/>
        </p:nvSpPr>
        <p:spPr bwMode="auto">
          <a:xfrm>
            <a:off x="-35818" y="1412776"/>
            <a:ext cx="9144000" cy="3384376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110000"/>
              </a:lnSpc>
              <a:spcBef>
                <a:spcPct val="0"/>
              </a:spcBef>
              <a:defRPr/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ФЕДЕРАЛЬНОЕ СТАТИСТИЧЕСКОЕ НАБЛЮДЕНИЕ </a:t>
            </a:r>
            <a:b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«СОЦИАЛЬНО-ДЕМОГРАФИЧЕСКОЕ ОБСЛЕДОВАНИЕ 2015 ГОДА </a:t>
            </a:r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-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МИКРОПЕРЕПИСЬ НАСЕЛЕНИЯ»</a:t>
            </a:r>
          </a:p>
        </p:txBody>
      </p:sp>
    </p:spTree>
    <p:extLst>
      <p:ext uri="{BB962C8B-B14F-4D97-AF65-F5344CB8AC3E}">
        <p14:creationId xmlns:p14="http://schemas.microsoft.com/office/powerpoint/2010/main" val="1126580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320518" y="116632"/>
            <a:ext cx="8643970" cy="972108"/>
            <a:chOff x="973339" y="70345"/>
            <a:chExt cx="6994894" cy="249063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973339" y="70345"/>
              <a:ext cx="6994894" cy="249063"/>
            </a:xfrm>
            <a:prstGeom prst="roundRect">
              <a:avLst/>
            </a:prstGeom>
            <a:solidFill>
              <a:schemeClr val="tx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" name="Скругленный прямоугольник 4"/>
            <p:cNvSpPr/>
            <p:nvPr/>
          </p:nvSpPr>
          <p:spPr>
            <a:xfrm>
              <a:off x="985497" y="82503"/>
              <a:ext cx="6970578" cy="2247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60960" rIns="121920" bIns="6096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200" b="1" kern="1200" dirty="0" smtClean="0">
                  <a:latin typeface="+mj-lt"/>
                </a:rPr>
                <a:t>ДАТА ПРОВЕДЕНИЯ ПЕРЕПИСИ</a:t>
              </a:r>
              <a:endParaRPr lang="ru-RU" sz="3200" b="1" kern="1200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195722" y="1343188"/>
            <a:ext cx="8705919" cy="1804502"/>
            <a:chOff x="4078417" y="181454"/>
            <a:chExt cx="4573661" cy="6187385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4078417" y="181456"/>
              <a:ext cx="4533035" cy="6187383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Скругленный прямоугольник 4"/>
            <p:cNvSpPr/>
            <p:nvPr/>
          </p:nvSpPr>
          <p:spPr>
            <a:xfrm>
              <a:off x="4119043" y="181454"/>
              <a:ext cx="4533035" cy="61873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82880" tIns="91440" rIns="182880" bIns="91440" numCol="1" spcCol="1270" anchor="ctr" anchorCtr="0">
              <a:noAutofit/>
            </a:bodyPr>
            <a:lstStyle/>
            <a:p>
              <a:pPr lvl="0" algn="ctr" defTabSz="2133600">
                <a:lnSpc>
                  <a:spcPct val="90000"/>
                </a:lnSpc>
                <a:spcBef>
                  <a:spcPct val="0"/>
                </a:spcBef>
              </a:pPr>
              <a:r>
                <a:rPr lang="ru-RU" sz="6000" b="1" kern="1200" baseline="0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0 часов </a:t>
              </a:r>
              <a:br>
                <a:rPr lang="ru-RU" sz="6000" b="1" kern="1200" baseline="0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</a:br>
              <a:r>
                <a:rPr lang="ru-RU" sz="6000" b="1" kern="1200" baseline="0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1 октября 2015 года</a:t>
              </a:r>
              <a:endParaRPr lang="ru-RU" sz="3600" b="1" kern="1200" dirty="0">
                <a:solidFill>
                  <a:schemeClr val="accent6">
                    <a:lumMod val="5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253851" y="3609019"/>
            <a:ext cx="8643970" cy="972108"/>
            <a:chOff x="973339" y="70345"/>
            <a:chExt cx="6994894" cy="249063"/>
          </a:xfrm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973339" y="70345"/>
              <a:ext cx="6994894" cy="249063"/>
            </a:xfrm>
            <a:prstGeom prst="roundRect">
              <a:avLst/>
            </a:prstGeom>
            <a:solidFill>
              <a:schemeClr val="tx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Скругленный прямоугольник 4"/>
            <p:cNvSpPr/>
            <p:nvPr/>
          </p:nvSpPr>
          <p:spPr>
            <a:xfrm>
              <a:off x="985497" y="82503"/>
              <a:ext cx="6970578" cy="2247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60960" rIns="121920" bIns="6096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200" b="1" kern="1200" dirty="0" smtClean="0">
                  <a:latin typeface="+mj-lt"/>
                </a:rPr>
                <a:t>ПЕРИОД ПРОВЕДЕНИЯ ПЕРЕПИСИ</a:t>
              </a:r>
              <a:endParaRPr lang="ru-RU" sz="3200" b="1" kern="1200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-50164" y="4797153"/>
            <a:ext cx="9252000" cy="1804502"/>
            <a:chOff x="4018421" y="181454"/>
            <a:chExt cx="4678337" cy="6187385"/>
          </a:xfrm>
        </p:grpSpPr>
        <p:sp>
          <p:nvSpPr>
            <p:cNvPr id="22" name="Скругленный прямоугольник 21"/>
            <p:cNvSpPr/>
            <p:nvPr/>
          </p:nvSpPr>
          <p:spPr>
            <a:xfrm>
              <a:off x="4078417" y="181456"/>
              <a:ext cx="4533035" cy="6187383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Скругленный прямоугольник 4"/>
            <p:cNvSpPr/>
            <p:nvPr/>
          </p:nvSpPr>
          <p:spPr>
            <a:xfrm>
              <a:off x="4018421" y="181454"/>
              <a:ext cx="4678337" cy="61873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82880" tIns="91440" rIns="182880" bIns="91440" numCol="1" spcCol="1270" anchor="ctr" anchorCtr="0">
              <a:noAutofit/>
            </a:bodyPr>
            <a:lstStyle/>
            <a:p>
              <a:pPr lvl="0" algn="ctr" defTabSz="2133600">
                <a:lnSpc>
                  <a:spcPct val="90000"/>
                </a:lnSpc>
                <a:spcBef>
                  <a:spcPct val="0"/>
                </a:spcBef>
              </a:pPr>
              <a:r>
                <a:rPr lang="ru-RU" sz="6000" b="1" kern="1200" baseline="0" dirty="0" smtClean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rPr>
                <a:t> </a:t>
              </a:r>
              <a:r>
                <a:rPr lang="ru-RU" sz="6000" b="1" kern="1200" baseline="0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1-31 октября 2015 года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0941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1821</TotalTime>
  <Words>379</Words>
  <Application>Microsoft Office PowerPoint</Application>
  <PresentationFormat>Экран (4:3)</PresentationFormat>
  <Paragraphs>138</Paragraphs>
  <Slides>20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Тема Office</vt:lpstr>
      <vt:lpstr>Диаграмма Microsoft Excel</vt:lpstr>
      <vt:lpstr>ПЕРМСКИЙ КРАЙ – ПРЕДВАРИТЕЛЬНЫЕ ИТОГИ 2013 ГОДА</vt:lpstr>
      <vt:lpstr> ИНДЕКС ПРОМЫШЛЕННОГО ПРОИЗВОДСТВА (январь-декабрь 2013 года; предварительные данные; в сопоставимых ценах в % к предыдущему году) </vt:lpstr>
      <vt:lpstr>  ИНДЕКСЫ ПРОИЗВОДСТВА ПРОДУКЦИИ  СЕЛЬСКОГО ХОЗЯЙСТВА  (в хозяйствах всех категорий; предварительные данные; январь-декабрь 2013 года; в сопоставимых ценах  в % к предыдущему году) </vt:lpstr>
      <vt:lpstr>ВВОД В ДЕЙСТВИЕ ЖИЛЫХ ДОМОВ в ПФО (январь-декабрь 2013  года; тыс.кв.м.) </vt:lpstr>
      <vt:lpstr> ИНДИКАТОРЫ УРОВНЯ ЖИЗНИ НАСЕЛЕНИЯ (рублей) </vt:lpstr>
      <vt:lpstr>ИНДЕКС ПОТРЕБИТЕЛЬСКИХ ЦЕН (декабрь 2013 года в процентах к декабрю 2012 года)</vt:lpstr>
      <vt:lpstr>ЧИСЛО РОДИВШИХСЯ, УМЕРШИХ (январь-декабрь 2013 года; предварительные данные; человек)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P59_MorozovaEG</dc:creator>
  <cp:lastModifiedBy>P59_MorozovaEG</cp:lastModifiedBy>
  <cp:revision>62</cp:revision>
  <dcterms:created xsi:type="dcterms:W3CDTF">2013-02-12T07:43:50Z</dcterms:created>
  <dcterms:modified xsi:type="dcterms:W3CDTF">2014-02-19T03:40:04Z</dcterms:modified>
</cp:coreProperties>
</file>